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35"/>
  </p:notesMasterIdLst>
  <p:sldIdLst>
    <p:sldId id="340" r:id="rId2"/>
    <p:sldId id="365" r:id="rId3"/>
    <p:sldId id="366" r:id="rId4"/>
    <p:sldId id="373" r:id="rId5"/>
    <p:sldId id="374" r:id="rId6"/>
    <p:sldId id="367" r:id="rId7"/>
    <p:sldId id="375" r:id="rId8"/>
    <p:sldId id="376" r:id="rId9"/>
    <p:sldId id="368" r:id="rId10"/>
    <p:sldId id="377" r:id="rId11"/>
    <p:sldId id="369" r:id="rId12"/>
    <p:sldId id="378" r:id="rId13"/>
    <p:sldId id="380" r:id="rId14"/>
    <p:sldId id="379" r:id="rId15"/>
    <p:sldId id="382" r:id="rId16"/>
    <p:sldId id="370" r:id="rId17"/>
    <p:sldId id="388" r:id="rId18"/>
    <p:sldId id="389" r:id="rId19"/>
    <p:sldId id="390" r:id="rId20"/>
    <p:sldId id="391" r:id="rId21"/>
    <p:sldId id="371" r:id="rId22"/>
    <p:sldId id="383" r:id="rId23"/>
    <p:sldId id="384" r:id="rId24"/>
    <p:sldId id="385" r:id="rId25"/>
    <p:sldId id="386" r:id="rId26"/>
    <p:sldId id="372" r:id="rId27"/>
    <p:sldId id="392" r:id="rId28"/>
    <p:sldId id="395" r:id="rId29"/>
    <p:sldId id="393" r:id="rId30"/>
    <p:sldId id="396" r:id="rId31"/>
    <p:sldId id="394" r:id="rId32"/>
    <p:sldId id="397" r:id="rId33"/>
    <p:sldId id="387" r:id="rId34"/>
  </p:sldIdLst>
  <p:sldSz cx="9144000" cy="6858000" type="screen4x3"/>
  <p:notesSz cx="6858000" cy="9144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6921C"/>
    <a:srgbClr val="070B55"/>
    <a:srgbClr val="CD0000"/>
    <a:srgbClr val="B50000"/>
    <a:srgbClr val="A20000"/>
    <a:srgbClr val="000000"/>
    <a:srgbClr val="3366FF"/>
    <a:srgbClr val="FF0000"/>
    <a:srgbClr val="0000CC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E269D01E-BC32-4049-B463-5C60D7B0CCD2}" styleName="Themed Style 2 - Accent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294" autoAdjust="0"/>
    <p:restoredTop sz="94816" autoAdjust="0"/>
  </p:normalViewPr>
  <p:slideViewPr>
    <p:cSldViewPr>
      <p:cViewPr varScale="1">
        <p:scale>
          <a:sx n="55" d="100"/>
          <a:sy n="55" d="100"/>
        </p:scale>
        <p:origin x="-138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292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789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49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75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849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849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49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fld id="{549E8212-62DE-488A-8F60-5DC08A9AAB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190514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0" y="0"/>
              <a:ext cx="5760" cy="4320"/>
              <a:chOff x="0" y="0"/>
              <a:chExt cx="5760" cy="4320"/>
            </a:xfrm>
          </p:grpSpPr>
          <p:sp>
            <p:nvSpPr>
              <p:cNvPr id="15" name="Rectangle 4"/>
              <p:cNvSpPr>
                <a:spLocks noChangeArrowheads="1"/>
              </p:cNvSpPr>
              <p:nvPr/>
            </p:nvSpPr>
            <p:spPr bwMode="ltGray">
              <a:xfrm>
                <a:off x="2112" y="0"/>
                <a:ext cx="3648" cy="96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16" name="Group 5"/>
              <p:cNvGrpSpPr>
                <a:grpSpLocks/>
              </p:cNvGrpSpPr>
              <p:nvPr userDrawn="1"/>
            </p:nvGrpSpPr>
            <p:grpSpPr bwMode="auto">
              <a:xfrm>
                <a:off x="0" y="0"/>
                <a:ext cx="5760" cy="4320"/>
                <a:chOff x="0" y="0"/>
                <a:chExt cx="5760" cy="4320"/>
              </a:xfrm>
            </p:grpSpPr>
            <p:sp>
              <p:nvSpPr>
                <p:cNvPr id="18" name="Line 6"/>
                <p:cNvSpPr>
                  <a:spLocks noChangeShapeType="1"/>
                </p:cNvSpPr>
                <p:nvPr/>
              </p:nvSpPr>
              <p:spPr bwMode="white">
                <a:xfrm>
                  <a:off x="0" y="19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9" name="Line 7"/>
                <p:cNvSpPr>
                  <a:spLocks noChangeShapeType="1"/>
                </p:cNvSpPr>
                <p:nvPr/>
              </p:nvSpPr>
              <p:spPr bwMode="white">
                <a:xfrm>
                  <a:off x="0" y="38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" name="Line 8"/>
                <p:cNvSpPr>
                  <a:spLocks noChangeShapeType="1"/>
                </p:cNvSpPr>
                <p:nvPr/>
              </p:nvSpPr>
              <p:spPr bwMode="white">
                <a:xfrm>
                  <a:off x="0" y="57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1" name="Line 9"/>
                <p:cNvSpPr>
                  <a:spLocks noChangeShapeType="1"/>
                </p:cNvSpPr>
                <p:nvPr/>
              </p:nvSpPr>
              <p:spPr bwMode="white">
                <a:xfrm>
                  <a:off x="0" y="76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2" name="Line 10"/>
                <p:cNvSpPr>
                  <a:spLocks noChangeShapeType="1"/>
                </p:cNvSpPr>
                <p:nvPr/>
              </p:nvSpPr>
              <p:spPr bwMode="white">
                <a:xfrm>
                  <a:off x="0" y="96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3" name="Line 11"/>
                <p:cNvSpPr>
                  <a:spLocks noChangeShapeType="1"/>
                </p:cNvSpPr>
                <p:nvPr/>
              </p:nvSpPr>
              <p:spPr bwMode="white">
                <a:xfrm>
                  <a:off x="0" y="115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4" name="Line 12"/>
                <p:cNvSpPr>
                  <a:spLocks noChangeShapeType="1"/>
                </p:cNvSpPr>
                <p:nvPr/>
              </p:nvSpPr>
              <p:spPr bwMode="white">
                <a:xfrm>
                  <a:off x="0" y="134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5" name="Line 13"/>
                <p:cNvSpPr>
                  <a:spLocks noChangeShapeType="1"/>
                </p:cNvSpPr>
                <p:nvPr/>
              </p:nvSpPr>
              <p:spPr bwMode="white">
                <a:xfrm>
                  <a:off x="0" y="153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6" name="Line 14"/>
                <p:cNvSpPr>
                  <a:spLocks noChangeShapeType="1"/>
                </p:cNvSpPr>
                <p:nvPr/>
              </p:nvSpPr>
              <p:spPr bwMode="white">
                <a:xfrm>
                  <a:off x="0" y="172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7" name="Line 15"/>
                <p:cNvSpPr>
                  <a:spLocks noChangeShapeType="1"/>
                </p:cNvSpPr>
                <p:nvPr/>
              </p:nvSpPr>
              <p:spPr bwMode="white">
                <a:xfrm>
                  <a:off x="0" y="192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8" name="Line 16"/>
                <p:cNvSpPr>
                  <a:spLocks noChangeShapeType="1"/>
                </p:cNvSpPr>
                <p:nvPr/>
              </p:nvSpPr>
              <p:spPr bwMode="white">
                <a:xfrm>
                  <a:off x="0" y="211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9" name="Line 17"/>
                <p:cNvSpPr>
                  <a:spLocks noChangeShapeType="1"/>
                </p:cNvSpPr>
                <p:nvPr/>
              </p:nvSpPr>
              <p:spPr bwMode="white">
                <a:xfrm>
                  <a:off x="0" y="230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0" name="Line 18"/>
                <p:cNvSpPr>
                  <a:spLocks noChangeShapeType="1"/>
                </p:cNvSpPr>
                <p:nvPr/>
              </p:nvSpPr>
              <p:spPr bwMode="white">
                <a:xfrm>
                  <a:off x="0" y="249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1" name="Line 19"/>
                <p:cNvSpPr>
                  <a:spLocks noChangeShapeType="1"/>
                </p:cNvSpPr>
                <p:nvPr/>
              </p:nvSpPr>
              <p:spPr bwMode="white">
                <a:xfrm>
                  <a:off x="0" y="268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2" name="Line 20"/>
                <p:cNvSpPr>
                  <a:spLocks noChangeShapeType="1"/>
                </p:cNvSpPr>
                <p:nvPr/>
              </p:nvSpPr>
              <p:spPr bwMode="white">
                <a:xfrm>
                  <a:off x="0" y="288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" name="Line 21"/>
                <p:cNvSpPr>
                  <a:spLocks noChangeShapeType="1"/>
                </p:cNvSpPr>
                <p:nvPr/>
              </p:nvSpPr>
              <p:spPr bwMode="white">
                <a:xfrm>
                  <a:off x="0" y="307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4" name="Line 22"/>
                <p:cNvSpPr>
                  <a:spLocks noChangeShapeType="1"/>
                </p:cNvSpPr>
                <p:nvPr/>
              </p:nvSpPr>
              <p:spPr bwMode="white">
                <a:xfrm>
                  <a:off x="0" y="326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5" name="Line 23"/>
                <p:cNvSpPr>
                  <a:spLocks noChangeShapeType="1"/>
                </p:cNvSpPr>
                <p:nvPr/>
              </p:nvSpPr>
              <p:spPr bwMode="white">
                <a:xfrm>
                  <a:off x="0" y="345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6" name="Line 24"/>
                <p:cNvSpPr>
                  <a:spLocks noChangeShapeType="1"/>
                </p:cNvSpPr>
                <p:nvPr/>
              </p:nvSpPr>
              <p:spPr bwMode="white">
                <a:xfrm>
                  <a:off x="0" y="364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7" name="Line 25"/>
                <p:cNvSpPr>
                  <a:spLocks noChangeShapeType="1"/>
                </p:cNvSpPr>
                <p:nvPr/>
              </p:nvSpPr>
              <p:spPr bwMode="white">
                <a:xfrm>
                  <a:off x="0" y="384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8" name="Line 26"/>
                <p:cNvSpPr>
                  <a:spLocks noChangeShapeType="1"/>
                </p:cNvSpPr>
                <p:nvPr/>
              </p:nvSpPr>
              <p:spPr bwMode="white">
                <a:xfrm>
                  <a:off x="0" y="403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9" name="Line 27"/>
                <p:cNvSpPr>
                  <a:spLocks noChangeShapeType="1"/>
                </p:cNvSpPr>
                <p:nvPr/>
              </p:nvSpPr>
              <p:spPr bwMode="white">
                <a:xfrm>
                  <a:off x="0" y="422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0" name="Line 28"/>
                <p:cNvSpPr>
                  <a:spLocks noChangeShapeType="1"/>
                </p:cNvSpPr>
                <p:nvPr/>
              </p:nvSpPr>
              <p:spPr bwMode="white">
                <a:xfrm>
                  <a:off x="1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1" name="Line 29"/>
                <p:cNvSpPr>
                  <a:spLocks noChangeShapeType="1"/>
                </p:cNvSpPr>
                <p:nvPr/>
              </p:nvSpPr>
              <p:spPr bwMode="white">
                <a:xfrm>
                  <a:off x="3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" name="Line 30"/>
                <p:cNvSpPr>
                  <a:spLocks noChangeShapeType="1"/>
                </p:cNvSpPr>
                <p:nvPr/>
              </p:nvSpPr>
              <p:spPr bwMode="white">
                <a:xfrm>
                  <a:off x="5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3" name="Line 31"/>
                <p:cNvSpPr>
                  <a:spLocks noChangeShapeType="1"/>
                </p:cNvSpPr>
                <p:nvPr/>
              </p:nvSpPr>
              <p:spPr bwMode="white">
                <a:xfrm>
                  <a:off x="7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4" name="Line 32"/>
                <p:cNvSpPr>
                  <a:spLocks noChangeShapeType="1"/>
                </p:cNvSpPr>
                <p:nvPr/>
              </p:nvSpPr>
              <p:spPr bwMode="white">
                <a:xfrm>
                  <a:off x="96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5" name="Line 33"/>
                <p:cNvSpPr>
                  <a:spLocks noChangeShapeType="1"/>
                </p:cNvSpPr>
                <p:nvPr/>
              </p:nvSpPr>
              <p:spPr bwMode="white">
                <a:xfrm>
                  <a:off x="115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6" name="Line 34"/>
                <p:cNvSpPr>
                  <a:spLocks noChangeShapeType="1"/>
                </p:cNvSpPr>
                <p:nvPr/>
              </p:nvSpPr>
              <p:spPr bwMode="white">
                <a:xfrm>
                  <a:off x="134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7" name="Line 35"/>
                <p:cNvSpPr>
                  <a:spLocks noChangeShapeType="1"/>
                </p:cNvSpPr>
                <p:nvPr/>
              </p:nvSpPr>
              <p:spPr bwMode="white">
                <a:xfrm>
                  <a:off x="153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8" name="Line 36"/>
                <p:cNvSpPr>
                  <a:spLocks noChangeShapeType="1"/>
                </p:cNvSpPr>
                <p:nvPr/>
              </p:nvSpPr>
              <p:spPr bwMode="white">
                <a:xfrm>
                  <a:off x="172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9" name="Line 37"/>
                <p:cNvSpPr>
                  <a:spLocks noChangeShapeType="1"/>
                </p:cNvSpPr>
                <p:nvPr/>
              </p:nvSpPr>
              <p:spPr bwMode="white">
                <a:xfrm>
                  <a:off x="192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0" name="Line 38"/>
                <p:cNvSpPr>
                  <a:spLocks noChangeShapeType="1"/>
                </p:cNvSpPr>
                <p:nvPr/>
              </p:nvSpPr>
              <p:spPr bwMode="white">
                <a:xfrm>
                  <a:off x="211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" name="Line 39"/>
                <p:cNvSpPr>
                  <a:spLocks noChangeShapeType="1"/>
                </p:cNvSpPr>
                <p:nvPr/>
              </p:nvSpPr>
              <p:spPr bwMode="white">
                <a:xfrm>
                  <a:off x="230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2" name="Line 40"/>
                <p:cNvSpPr>
                  <a:spLocks noChangeShapeType="1"/>
                </p:cNvSpPr>
                <p:nvPr/>
              </p:nvSpPr>
              <p:spPr bwMode="white">
                <a:xfrm>
                  <a:off x="249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3" name="Line 41"/>
                <p:cNvSpPr>
                  <a:spLocks noChangeShapeType="1"/>
                </p:cNvSpPr>
                <p:nvPr/>
              </p:nvSpPr>
              <p:spPr bwMode="white">
                <a:xfrm>
                  <a:off x="268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4" name="Line 42"/>
                <p:cNvSpPr>
                  <a:spLocks noChangeShapeType="1"/>
                </p:cNvSpPr>
                <p:nvPr/>
              </p:nvSpPr>
              <p:spPr bwMode="white">
                <a:xfrm>
                  <a:off x="288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5" name="Line 43"/>
                <p:cNvSpPr>
                  <a:spLocks noChangeShapeType="1"/>
                </p:cNvSpPr>
                <p:nvPr/>
              </p:nvSpPr>
              <p:spPr bwMode="white">
                <a:xfrm>
                  <a:off x="307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6" name="Line 44"/>
                <p:cNvSpPr>
                  <a:spLocks noChangeShapeType="1"/>
                </p:cNvSpPr>
                <p:nvPr/>
              </p:nvSpPr>
              <p:spPr bwMode="white">
                <a:xfrm>
                  <a:off x="326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7" name="Line 45"/>
                <p:cNvSpPr>
                  <a:spLocks noChangeShapeType="1"/>
                </p:cNvSpPr>
                <p:nvPr/>
              </p:nvSpPr>
              <p:spPr bwMode="white">
                <a:xfrm>
                  <a:off x="345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8" name="Line 46"/>
                <p:cNvSpPr>
                  <a:spLocks noChangeShapeType="1"/>
                </p:cNvSpPr>
                <p:nvPr/>
              </p:nvSpPr>
              <p:spPr bwMode="white">
                <a:xfrm>
                  <a:off x="364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9" name="Line 47"/>
                <p:cNvSpPr>
                  <a:spLocks noChangeShapeType="1"/>
                </p:cNvSpPr>
                <p:nvPr/>
              </p:nvSpPr>
              <p:spPr bwMode="white">
                <a:xfrm>
                  <a:off x="384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0" name="Line 48"/>
                <p:cNvSpPr>
                  <a:spLocks noChangeShapeType="1"/>
                </p:cNvSpPr>
                <p:nvPr/>
              </p:nvSpPr>
              <p:spPr bwMode="white">
                <a:xfrm>
                  <a:off x="403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1" name="Line 49"/>
                <p:cNvSpPr>
                  <a:spLocks noChangeShapeType="1"/>
                </p:cNvSpPr>
                <p:nvPr/>
              </p:nvSpPr>
              <p:spPr bwMode="white">
                <a:xfrm>
                  <a:off x="422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2" name="Line 50"/>
                <p:cNvSpPr>
                  <a:spLocks noChangeShapeType="1"/>
                </p:cNvSpPr>
                <p:nvPr/>
              </p:nvSpPr>
              <p:spPr bwMode="white">
                <a:xfrm>
                  <a:off x="441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3" name="Line 51"/>
                <p:cNvSpPr>
                  <a:spLocks noChangeShapeType="1"/>
                </p:cNvSpPr>
                <p:nvPr/>
              </p:nvSpPr>
              <p:spPr bwMode="white">
                <a:xfrm>
                  <a:off x="460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4" name="Line 52"/>
                <p:cNvSpPr>
                  <a:spLocks noChangeShapeType="1"/>
                </p:cNvSpPr>
                <p:nvPr/>
              </p:nvSpPr>
              <p:spPr bwMode="white">
                <a:xfrm>
                  <a:off x="480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5" name="Line 53"/>
                <p:cNvSpPr>
                  <a:spLocks noChangeShapeType="1"/>
                </p:cNvSpPr>
                <p:nvPr/>
              </p:nvSpPr>
              <p:spPr bwMode="white">
                <a:xfrm>
                  <a:off x="49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6" name="Line 54"/>
                <p:cNvSpPr>
                  <a:spLocks noChangeShapeType="1"/>
                </p:cNvSpPr>
                <p:nvPr/>
              </p:nvSpPr>
              <p:spPr bwMode="white">
                <a:xfrm>
                  <a:off x="51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7" name="Line 55"/>
                <p:cNvSpPr>
                  <a:spLocks noChangeShapeType="1"/>
                </p:cNvSpPr>
                <p:nvPr/>
              </p:nvSpPr>
              <p:spPr bwMode="white">
                <a:xfrm>
                  <a:off x="53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8" name="Line 56"/>
                <p:cNvSpPr>
                  <a:spLocks noChangeShapeType="1"/>
                </p:cNvSpPr>
                <p:nvPr/>
              </p:nvSpPr>
              <p:spPr bwMode="white">
                <a:xfrm>
                  <a:off x="55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17" name="Line 57"/>
              <p:cNvSpPr>
                <a:spLocks noChangeShapeType="1"/>
              </p:cNvSpPr>
              <p:nvPr/>
            </p:nvSpPr>
            <p:spPr bwMode="ltGray">
              <a:xfrm>
                <a:off x="5568" y="0"/>
                <a:ext cx="0" cy="1488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6" name="Group 58"/>
            <p:cNvGrpSpPr>
              <a:grpSpLocks/>
            </p:cNvGrpSpPr>
            <p:nvPr userDrawn="1"/>
          </p:nvGrpSpPr>
          <p:grpSpPr bwMode="auto">
            <a:xfrm>
              <a:off x="3" y="559"/>
              <a:ext cx="4192" cy="1796"/>
              <a:chOff x="3" y="559"/>
              <a:chExt cx="4192" cy="1796"/>
            </a:xfrm>
          </p:grpSpPr>
          <p:sp>
            <p:nvSpPr>
              <p:cNvPr id="11" name="Line 59"/>
              <p:cNvSpPr>
                <a:spLocks noChangeShapeType="1"/>
              </p:cNvSpPr>
              <p:nvPr/>
            </p:nvSpPr>
            <p:spPr bwMode="ltGray">
              <a:xfrm>
                <a:off x="506" y="559"/>
                <a:ext cx="0" cy="1796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" name="Line 60"/>
              <p:cNvSpPr>
                <a:spLocks noChangeShapeType="1"/>
              </p:cNvSpPr>
              <p:nvPr/>
            </p:nvSpPr>
            <p:spPr bwMode="ltGray">
              <a:xfrm flipH="1" flipV="1">
                <a:off x="3" y="1924"/>
                <a:ext cx="3211" cy="1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" name="Line 61"/>
              <p:cNvSpPr>
                <a:spLocks noChangeShapeType="1"/>
              </p:cNvSpPr>
              <p:nvPr/>
            </p:nvSpPr>
            <p:spPr bwMode="ltGray">
              <a:xfrm flipH="1" flipV="1">
                <a:off x="384" y="938"/>
                <a:ext cx="3811" cy="1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" name="Arc 62"/>
              <p:cNvSpPr>
                <a:spLocks/>
              </p:cNvSpPr>
              <p:nvPr/>
            </p:nvSpPr>
            <p:spPr bwMode="ltGray">
              <a:xfrm rot="16200000" flipH="1">
                <a:off x="426" y="860"/>
                <a:ext cx="156" cy="157"/>
              </a:xfrm>
              <a:custGeom>
                <a:avLst/>
                <a:gdLst>
                  <a:gd name="T0" fmla="*/ 76 w 43195"/>
                  <a:gd name="T1" fmla="*/ 0 h 43200"/>
                  <a:gd name="T2" fmla="*/ 0 w 43195"/>
                  <a:gd name="T3" fmla="*/ 80 h 43200"/>
                  <a:gd name="T4" fmla="*/ 78 w 43195"/>
                  <a:gd name="T5" fmla="*/ 79 h 432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195" h="43200" fill="none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</a:path>
                  <a:path w="43195" h="43200" stroke="0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  <a:lnTo>
                      <a:pt x="21595" y="21600"/>
                    </a:lnTo>
                    <a:lnTo>
                      <a:pt x="21114" y="5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7" name="Group 63"/>
            <p:cNvGrpSpPr>
              <a:grpSpLocks/>
            </p:cNvGrpSpPr>
            <p:nvPr userDrawn="1"/>
          </p:nvGrpSpPr>
          <p:grpSpPr bwMode="auto">
            <a:xfrm>
              <a:off x="1480" y="1952"/>
              <a:ext cx="3808" cy="1812"/>
              <a:chOff x="1480" y="1952"/>
              <a:chExt cx="3808" cy="1812"/>
            </a:xfrm>
          </p:grpSpPr>
          <p:sp>
            <p:nvSpPr>
              <p:cNvPr id="8" name="Line 64"/>
              <p:cNvSpPr>
                <a:spLocks noChangeShapeType="1"/>
              </p:cNvSpPr>
              <p:nvPr/>
            </p:nvSpPr>
            <p:spPr bwMode="ltGray">
              <a:xfrm flipV="1">
                <a:off x="1480" y="3442"/>
                <a:ext cx="3808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" name="Line 65"/>
              <p:cNvSpPr>
                <a:spLocks noChangeShapeType="1"/>
              </p:cNvSpPr>
              <p:nvPr/>
            </p:nvSpPr>
            <p:spPr bwMode="ltGray">
              <a:xfrm flipH="1">
                <a:off x="5172" y="1952"/>
                <a:ext cx="0" cy="1812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" name="Arc 66"/>
              <p:cNvSpPr>
                <a:spLocks/>
              </p:cNvSpPr>
              <p:nvPr/>
            </p:nvSpPr>
            <p:spPr bwMode="ltGray">
              <a:xfrm rot="5400000">
                <a:off x="5097" y="3346"/>
                <a:ext cx="156" cy="157"/>
              </a:xfrm>
              <a:custGeom>
                <a:avLst/>
                <a:gdLst>
                  <a:gd name="T0" fmla="*/ 76 w 43195"/>
                  <a:gd name="T1" fmla="*/ 0 h 43200"/>
                  <a:gd name="T2" fmla="*/ 0 w 43195"/>
                  <a:gd name="T3" fmla="*/ 80 h 43200"/>
                  <a:gd name="T4" fmla="*/ 78 w 43195"/>
                  <a:gd name="T5" fmla="*/ 79 h 432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195" h="43200" fill="none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</a:path>
                  <a:path w="43195" h="43200" stroke="0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  <a:lnTo>
                      <a:pt x="21595" y="21600"/>
                    </a:lnTo>
                    <a:lnTo>
                      <a:pt x="21114" y="5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4163" name="Rectangle 67"/>
          <p:cNvSpPr>
            <a:spLocks noGrp="1" noChangeArrowheads="1"/>
          </p:cNvSpPr>
          <p:nvPr>
            <p:ph type="ctrTitle"/>
          </p:nvPr>
        </p:nvSpPr>
        <p:spPr>
          <a:xfrm>
            <a:off x="990600" y="1752600"/>
            <a:ext cx="7772400" cy="1143000"/>
          </a:xfrm>
        </p:spPr>
        <p:txBody>
          <a:bodyPr/>
          <a:lstStyle>
            <a:lvl1pPr>
              <a:defRPr>
                <a:solidFill>
                  <a:srgbClr val="C00000"/>
                </a:solidFill>
              </a:defRPr>
            </a:lvl1pPr>
          </a:lstStyle>
          <a:p>
            <a:pPr lvl="0"/>
            <a:r>
              <a:rPr lang="en-GB" noProof="0" dirty="0" smtClean="0"/>
              <a:t>Click to edit Master title style</a:t>
            </a:r>
          </a:p>
        </p:txBody>
      </p:sp>
      <p:sp>
        <p:nvSpPr>
          <p:cNvPr id="4164" name="Rectangle 68" descr="Rectangle: Click to edit Master text styles&#10;Second level&#10;Third level&#10;Fourth level&#10;Fifth level"/>
          <p:cNvSpPr>
            <a:spLocks noGrp="1" noChangeArrowheads="1"/>
          </p:cNvSpPr>
          <p:nvPr>
            <p:ph type="subTitle" idx="1"/>
          </p:nvPr>
        </p:nvSpPr>
        <p:spPr>
          <a:xfrm>
            <a:off x="990600" y="3309938"/>
            <a:ext cx="6400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pPr lvl="0"/>
            <a:r>
              <a:rPr lang="en-GB" noProof="0" smtClean="0"/>
              <a:t>Click to edit Master subtitle style</a:t>
            </a:r>
          </a:p>
        </p:txBody>
      </p:sp>
      <p:sp>
        <p:nvSpPr>
          <p:cNvPr id="69" name="Rectangle 69"/>
          <p:cNvSpPr>
            <a:spLocks noGrp="1" noChangeArrowheads="1"/>
          </p:cNvSpPr>
          <p:nvPr>
            <p:ph type="dt" sz="quarter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0" name="Rectangle 70"/>
          <p:cNvSpPr>
            <a:spLocks noGrp="1" noChangeArrowheads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1" name="Rectangle 71"/>
          <p:cNvSpPr>
            <a:spLocks noGrp="1" noChangeArrowheads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50F514A-EB4D-41D4-931A-AACB0645D95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pic>
        <p:nvPicPr>
          <p:cNvPr id="72" name="Picture 2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3929058" y="5500702"/>
            <a:ext cx="1500198" cy="11468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D15030-D8A4-4F34-B5B9-AFBBEFD8A26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0350" y="304800"/>
            <a:ext cx="2000250" cy="5715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304800"/>
            <a:ext cx="5848350" cy="5715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493B8B-0B80-4017-89C6-4A457F78311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Wingdings" pitchFamily="2" charset="2"/>
              <a:buChar char="§"/>
              <a:defRPr sz="2800"/>
            </a:lvl1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1B61B6-5082-489C-B17D-BEC80AC55FE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7" name="TextBox 6"/>
          <p:cNvSpPr txBox="1"/>
          <p:nvPr userDrawn="1"/>
        </p:nvSpPr>
        <p:spPr>
          <a:xfrm>
            <a:off x="0" y="0"/>
            <a:ext cx="60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B7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>
                <a:solidFill>
                  <a:srgbClr val="C000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01B934-2237-494B-B1A8-9036E42C4F6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9050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19050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5FC70F-42A4-47EE-B6BB-593F3F88F37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6A7AE9-C563-4E68-989C-178B9206950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A1808B-33AD-4626-860F-FF4F4CC9437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6CE202-81E2-4D9E-8319-BE782E03EBC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164D2E-58F7-4B31-99BC-4977B5A977E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A1A0A2-9C0A-4028-A399-56B6AEDB359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grpSp>
          <p:nvGrpSpPr>
            <p:cNvPr id="1032" name="Group 3"/>
            <p:cNvGrpSpPr>
              <a:grpSpLocks/>
            </p:cNvGrpSpPr>
            <p:nvPr/>
          </p:nvGrpSpPr>
          <p:grpSpPr bwMode="auto">
            <a:xfrm>
              <a:off x="0" y="0"/>
              <a:ext cx="5760" cy="4320"/>
              <a:chOff x="0" y="0"/>
              <a:chExt cx="5760" cy="4320"/>
            </a:xfrm>
          </p:grpSpPr>
          <p:grpSp>
            <p:nvGrpSpPr>
              <p:cNvPr id="1039" name="Group 4"/>
              <p:cNvGrpSpPr>
                <a:grpSpLocks/>
              </p:cNvGrpSpPr>
              <p:nvPr/>
            </p:nvGrpSpPr>
            <p:grpSpPr bwMode="auto">
              <a:xfrm>
                <a:off x="0" y="192"/>
                <a:ext cx="5760" cy="4032"/>
                <a:chOff x="0" y="192"/>
                <a:chExt cx="5760" cy="4032"/>
              </a:xfrm>
            </p:grpSpPr>
            <p:sp>
              <p:nvSpPr>
                <p:cNvPr id="1070" name="Line 5"/>
                <p:cNvSpPr>
                  <a:spLocks noChangeShapeType="1"/>
                </p:cNvSpPr>
                <p:nvPr/>
              </p:nvSpPr>
              <p:spPr bwMode="white">
                <a:xfrm>
                  <a:off x="0" y="19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71" name="Line 6"/>
                <p:cNvSpPr>
                  <a:spLocks noChangeShapeType="1"/>
                </p:cNvSpPr>
                <p:nvPr/>
              </p:nvSpPr>
              <p:spPr bwMode="white">
                <a:xfrm>
                  <a:off x="0" y="38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72" name="Line 7"/>
                <p:cNvSpPr>
                  <a:spLocks noChangeShapeType="1"/>
                </p:cNvSpPr>
                <p:nvPr/>
              </p:nvSpPr>
              <p:spPr bwMode="white">
                <a:xfrm>
                  <a:off x="0" y="57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73" name="Line 8"/>
                <p:cNvSpPr>
                  <a:spLocks noChangeShapeType="1"/>
                </p:cNvSpPr>
                <p:nvPr/>
              </p:nvSpPr>
              <p:spPr bwMode="white">
                <a:xfrm>
                  <a:off x="0" y="76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74" name="Line 9"/>
                <p:cNvSpPr>
                  <a:spLocks noChangeShapeType="1"/>
                </p:cNvSpPr>
                <p:nvPr/>
              </p:nvSpPr>
              <p:spPr bwMode="white">
                <a:xfrm>
                  <a:off x="0" y="96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75" name="Line 10"/>
                <p:cNvSpPr>
                  <a:spLocks noChangeShapeType="1"/>
                </p:cNvSpPr>
                <p:nvPr/>
              </p:nvSpPr>
              <p:spPr bwMode="white">
                <a:xfrm>
                  <a:off x="0" y="115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76" name="Line 11"/>
                <p:cNvSpPr>
                  <a:spLocks noChangeShapeType="1"/>
                </p:cNvSpPr>
                <p:nvPr/>
              </p:nvSpPr>
              <p:spPr bwMode="white">
                <a:xfrm>
                  <a:off x="0" y="134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77" name="Line 12"/>
                <p:cNvSpPr>
                  <a:spLocks noChangeShapeType="1"/>
                </p:cNvSpPr>
                <p:nvPr/>
              </p:nvSpPr>
              <p:spPr bwMode="white">
                <a:xfrm>
                  <a:off x="0" y="153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78" name="Line 13"/>
                <p:cNvSpPr>
                  <a:spLocks noChangeShapeType="1"/>
                </p:cNvSpPr>
                <p:nvPr/>
              </p:nvSpPr>
              <p:spPr bwMode="white">
                <a:xfrm>
                  <a:off x="0" y="172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79" name="Line 14"/>
                <p:cNvSpPr>
                  <a:spLocks noChangeShapeType="1"/>
                </p:cNvSpPr>
                <p:nvPr/>
              </p:nvSpPr>
              <p:spPr bwMode="white">
                <a:xfrm>
                  <a:off x="0" y="192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80" name="Line 15"/>
                <p:cNvSpPr>
                  <a:spLocks noChangeShapeType="1"/>
                </p:cNvSpPr>
                <p:nvPr/>
              </p:nvSpPr>
              <p:spPr bwMode="white">
                <a:xfrm>
                  <a:off x="0" y="211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81" name="Line 16"/>
                <p:cNvSpPr>
                  <a:spLocks noChangeShapeType="1"/>
                </p:cNvSpPr>
                <p:nvPr/>
              </p:nvSpPr>
              <p:spPr bwMode="white">
                <a:xfrm>
                  <a:off x="0" y="230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82" name="Line 17"/>
                <p:cNvSpPr>
                  <a:spLocks noChangeShapeType="1"/>
                </p:cNvSpPr>
                <p:nvPr/>
              </p:nvSpPr>
              <p:spPr bwMode="white">
                <a:xfrm>
                  <a:off x="0" y="249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83" name="Line 18"/>
                <p:cNvSpPr>
                  <a:spLocks noChangeShapeType="1"/>
                </p:cNvSpPr>
                <p:nvPr/>
              </p:nvSpPr>
              <p:spPr bwMode="white">
                <a:xfrm>
                  <a:off x="0" y="268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84" name="Line 19"/>
                <p:cNvSpPr>
                  <a:spLocks noChangeShapeType="1"/>
                </p:cNvSpPr>
                <p:nvPr/>
              </p:nvSpPr>
              <p:spPr bwMode="white">
                <a:xfrm>
                  <a:off x="0" y="288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85" name="Line 20"/>
                <p:cNvSpPr>
                  <a:spLocks noChangeShapeType="1"/>
                </p:cNvSpPr>
                <p:nvPr/>
              </p:nvSpPr>
              <p:spPr bwMode="white">
                <a:xfrm>
                  <a:off x="0" y="307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86" name="Line 21"/>
                <p:cNvSpPr>
                  <a:spLocks noChangeShapeType="1"/>
                </p:cNvSpPr>
                <p:nvPr/>
              </p:nvSpPr>
              <p:spPr bwMode="white">
                <a:xfrm>
                  <a:off x="0" y="326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87" name="Line 22"/>
                <p:cNvSpPr>
                  <a:spLocks noChangeShapeType="1"/>
                </p:cNvSpPr>
                <p:nvPr/>
              </p:nvSpPr>
              <p:spPr bwMode="white">
                <a:xfrm>
                  <a:off x="0" y="345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88" name="Line 23"/>
                <p:cNvSpPr>
                  <a:spLocks noChangeShapeType="1"/>
                </p:cNvSpPr>
                <p:nvPr/>
              </p:nvSpPr>
              <p:spPr bwMode="white">
                <a:xfrm>
                  <a:off x="0" y="364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89" name="Line 24"/>
                <p:cNvSpPr>
                  <a:spLocks noChangeShapeType="1"/>
                </p:cNvSpPr>
                <p:nvPr/>
              </p:nvSpPr>
              <p:spPr bwMode="white">
                <a:xfrm>
                  <a:off x="0" y="384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90" name="Line 25"/>
                <p:cNvSpPr>
                  <a:spLocks noChangeShapeType="1"/>
                </p:cNvSpPr>
                <p:nvPr/>
              </p:nvSpPr>
              <p:spPr bwMode="white">
                <a:xfrm>
                  <a:off x="0" y="403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91" name="Line 26"/>
                <p:cNvSpPr>
                  <a:spLocks noChangeShapeType="1"/>
                </p:cNvSpPr>
                <p:nvPr/>
              </p:nvSpPr>
              <p:spPr bwMode="white">
                <a:xfrm>
                  <a:off x="0" y="422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1040" name="Group 27"/>
              <p:cNvGrpSpPr>
                <a:grpSpLocks/>
              </p:cNvGrpSpPr>
              <p:nvPr/>
            </p:nvGrpSpPr>
            <p:grpSpPr bwMode="auto">
              <a:xfrm>
                <a:off x="192" y="0"/>
                <a:ext cx="5376" cy="4320"/>
                <a:chOff x="192" y="0"/>
                <a:chExt cx="5376" cy="4320"/>
              </a:xfrm>
            </p:grpSpPr>
            <p:sp>
              <p:nvSpPr>
                <p:cNvPr id="1041" name="Line 28"/>
                <p:cNvSpPr>
                  <a:spLocks noChangeShapeType="1"/>
                </p:cNvSpPr>
                <p:nvPr/>
              </p:nvSpPr>
              <p:spPr bwMode="white">
                <a:xfrm>
                  <a:off x="1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42" name="Line 29"/>
                <p:cNvSpPr>
                  <a:spLocks noChangeShapeType="1"/>
                </p:cNvSpPr>
                <p:nvPr/>
              </p:nvSpPr>
              <p:spPr bwMode="white">
                <a:xfrm>
                  <a:off x="3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43" name="Line 30"/>
                <p:cNvSpPr>
                  <a:spLocks noChangeShapeType="1"/>
                </p:cNvSpPr>
                <p:nvPr/>
              </p:nvSpPr>
              <p:spPr bwMode="white">
                <a:xfrm>
                  <a:off x="5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44" name="Line 31"/>
                <p:cNvSpPr>
                  <a:spLocks noChangeShapeType="1"/>
                </p:cNvSpPr>
                <p:nvPr/>
              </p:nvSpPr>
              <p:spPr bwMode="white">
                <a:xfrm>
                  <a:off x="7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45" name="Line 32"/>
                <p:cNvSpPr>
                  <a:spLocks noChangeShapeType="1"/>
                </p:cNvSpPr>
                <p:nvPr/>
              </p:nvSpPr>
              <p:spPr bwMode="white">
                <a:xfrm>
                  <a:off x="96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46" name="Line 33"/>
                <p:cNvSpPr>
                  <a:spLocks noChangeShapeType="1"/>
                </p:cNvSpPr>
                <p:nvPr/>
              </p:nvSpPr>
              <p:spPr bwMode="white">
                <a:xfrm>
                  <a:off x="115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47" name="Line 34"/>
                <p:cNvSpPr>
                  <a:spLocks noChangeShapeType="1"/>
                </p:cNvSpPr>
                <p:nvPr/>
              </p:nvSpPr>
              <p:spPr bwMode="white">
                <a:xfrm>
                  <a:off x="134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48" name="Line 35"/>
                <p:cNvSpPr>
                  <a:spLocks noChangeShapeType="1"/>
                </p:cNvSpPr>
                <p:nvPr/>
              </p:nvSpPr>
              <p:spPr bwMode="white">
                <a:xfrm>
                  <a:off x="153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49" name="Line 36"/>
                <p:cNvSpPr>
                  <a:spLocks noChangeShapeType="1"/>
                </p:cNvSpPr>
                <p:nvPr/>
              </p:nvSpPr>
              <p:spPr bwMode="white">
                <a:xfrm>
                  <a:off x="172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50" name="Line 37"/>
                <p:cNvSpPr>
                  <a:spLocks noChangeShapeType="1"/>
                </p:cNvSpPr>
                <p:nvPr/>
              </p:nvSpPr>
              <p:spPr bwMode="white">
                <a:xfrm>
                  <a:off x="192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51" name="Line 38"/>
                <p:cNvSpPr>
                  <a:spLocks noChangeShapeType="1"/>
                </p:cNvSpPr>
                <p:nvPr/>
              </p:nvSpPr>
              <p:spPr bwMode="white">
                <a:xfrm>
                  <a:off x="211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52" name="Line 39"/>
                <p:cNvSpPr>
                  <a:spLocks noChangeShapeType="1"/>
                </p:cNvSpPr>
                <p:nvPr/>
              </p:nvSpPr>
              <p:spPr bwMode="white">
                <a:xfrm>
                  <a:off x="230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53" name="Line 40"/>
                <p:cNvSpPr>
                  <a:spLocks noChangeShapeType="1"/>
                </p:cNvSpPr>
                <p:nvPr/>
              </p:nvSpPr>
              <p:spPr bwMode="white">
                <a:xfrm>
                  <a:off x="249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54" name="Line 41"/>
                <p:cNvSpPr>
                  <a:spLocks noChangeShapeType="1"/>
                </p:cNvSpPr>
                <p:nvPr/>
              </p:nvSpPr>
              <p:spPr bwMode="white">
                <a:xfrm>
                  <a:off x="268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55" name="Line 42"/>
                <p:cNvSpPr>
                  <a:spLocks noChangeShapeType="1"/>
                </p:cNvSpPr>
                <p:nvPr/>
              </p:nvSpPr>
              <p:spPr bwMode="white">
                <a:xfrm>
                  <a:off x="288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56" name="Line 43"/>
                <p:cNvSpPr>
                  <a:spLocks noChangeShapeType="1"/>
                </p:cNvSpPr>
                <p:nvPr/>
              </p:nvSpPr>
              <p:spPr bwMode="white">
                <a:xfrm>
                  <a:off x="307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57" name="Line 44"/>
                <p:cNvSpPr>
                  <a:spLocks noChangeShapeType="1"/>
                </p:cNvSpPr>
                <p:nvPr/>
              </p:nvSpPr>
              <p:spPr bwMode="white">
                <a:xfrm>
                  <a:off x="326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58" name="Line 45"/>
                <p:cNvSpPr>
                  <a:spLocks noChangeShapeType="1"/>
                </p:cNvSpPr>
                <p:nvPr/>
              </p:nvSpPr>
              <p:spPr bwMode="white">
                <a:xfrm>
                  <a:off x="345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59" name="Line 46"/>
                <p:cNvSpPr>
                  <a:spLocks noChangeShapeType="1"/>
                </p:cNvSpPr>
                <p:nvPr/>
              </p:nvSpPr>
              <p:spPr bwMode="white">
                <a:xfrm>
                  <a:off x="364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60" name="Line 47"/>
                <p:cNvSpPr>
                  <a:spLocks noChangeShapeType="1"/>
                </p:cNvSpPr>
                <p:nvPr/>
              </p:nvSpPr>
              <p:spPr bwMode="white">
                <a:xfrm>
                  <a:off x="384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61" name="Line 48"/>
                <p:cNvSpPr>
                  <a:spLocks noChangeShapeType="1"/>
                </p:cNvSpPr>
                <p:nvPr/>
              </p:nvSpPr>
              <p:spPr bwMode="white">
                <a:xfrm>
                  <a:off x="403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62" name="Line 49"/>
                <p:cNvSpPr>
                  <a:spLocks noChangeShapeType="1"/>
                </p:cNvSpPr>
                <p:nvPr/>
              </p:nvSpPr>
              <p:spPr bwMode="white">
                <a:xfrm>
                  <a:off x="422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63" name="Line 50"/>
                <p:cNvSpPr>
                  <a:spLocks noChangeShapeType="1"/>
                </p:cNvSpPr>
                <p:nvPr/>
              </p:nvSpPr>
              <p:spPr bwMode="white">
                <a:xfrm>
                  <a:off x="441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64" name="Line 51"/>
                <p:cNvSpPr>
                  <a:spLocks noChangeShapeType="1"/>
                </p:cNvSpPr>
                <p:nvPr/>
              </p:nvSpPr>
              <p:spPr bwMode="white">
                <a:xfrm>
                  <a:off x="460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65" name="Line 52"/>
                <p:cNvSpPr>
                  <a:spLocks noChangeShapeType="1"/>
                </p:cNvSpPr>
                <p:nvPr/>
              </p:nvSpPr>
              <p:spPr bwMode="white">
                <a:xfrm>
                  <a:off x="480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66" name="Line 53"/>
                <p:cNvSpPr>
                  <a:spLocks noChangeShapeType="1"/>
                </p:cNvSpPr>
                <p:nvPr/>
              </p:nvSpPr>
              <p:spPr bwMode="white">
                <a:xfrm>
                  <a:off x="49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67" name="Line 54"/>
                <p:cNvSpPr>
                  <a:spLocks noChangeShapeType="1"/>
                </p:cNvSpPr>
                <p:nvPr/>
              </p:nvSpPr>
              <p:spPr bwMode="white">
                <a:xfrm>
                  <a:off x="51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68" name="Line 55"/>
                <p:cNvSpPr>
                  <a:spLocks noChangeShapeType="1"/>
                </p:cNvSpPr>
                <p:nvPr/>
              </p:nvSpPr>
              <p:spPr bwMode="white">
                <a:xfrm>
                  <a:off x="53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69" name="Line 56"/>
                <p:cNvSpPr>
                  <a:spLocks noChangeShapeType="1"/>
                </p:cNvSpPr>
                <p:nvPr/>
              </p:nvSpPr>
              <p:spPr bwMode="white">
                <a:xfrm>
                  <a:off x="55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  <p:sp>
          <p:nvSpPr>
            <p:cNvPr id="1033" name="Rectangle 57" descr="60%"/>
            <p:cNvSpPr>
              <a:spLocks noChangeArrowheads="1"/>
            </p:cNvSpPr>
            <p:nvPr/>
          </p:nvSpPr>
          <p:spPr bwMode="ltGray">
            <a:xfrm>
              <a:off x="2112" y="0"/>
              <a:ext cx="3648" cy="96"/>
            </a:xfrm>
            <a:prstGeom prst="rect">
              <a:avLst/>
            </a:prstGeom>
            <a:pattFill prst="pct60">
              <a:fgClr>
                <a:schemeClr val="folHlink"/>
              </a:fgClr>
              <a:bgClr>
                <a:schemeClr val="bg1"/>
              </a:bgClr>
            </a:patt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4" name="Line 58"/>
            <p:cNvSpPr>
              <a:spLocks noChangeShapeType="1"/>
            </p:cNvSpPr>
            <p:nvPr/>
          </p:nvSpPr>
          <p:spPr bwMode="ltGray">
            <a:xfrm>
              <a:off x="5568" y="0"/>
              <a:ext cx="0" cy="1488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1035" name="Group 59"/>
            <p:cNvGrpSpPr>
              <a:grpSpLocks/>
            </p:cNvGrpSpPr>
            <p:nvPr/>
          </p:nvGrpSpPr>
          <p:grpSpPr bwMode="auto">
            <a:xfrm>
              <a:off x="261" y="892"/>
              <a:ext cx="1124" cy="1464"/>
              <a:chOff x="96" y="916"/>
              <a:chExt cx="2208" cy="2876"/>
            </a:xfrm>
          </p:grpSpPr>
          <p:sp>
            <p:nvSpPr>
              <p:cNvPr id="1036" name="Line 60"/>
              <p:cNvSpPr>
                <a:spLocks noChangeShapeType="1"/>
              </p:cNvSpPr>
              <p:nvPr/>
            </p:nvSpPr>
            <p:spPr bwMode="ltGray">
              <a:xfrm flipH="1">
                <a:off x="96" y="1037"/>
                <a:ext cx="2208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37" name="Line 61"/>
              <p:cNvSpPr>
                <a:spLocks noChangeShapeType="1"/>
              </p:cNvSpPr>
              <p:nvPr/>
            </p:nvSpPr>
            <p:spPr bwMode="ltGray">
              <a:xfrm>
                <a:off x="336" y="920"/>
                <a:ext cx="0" cy="2872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38" name="Arc 62"/>
              <p:cNvSpPr>
                <a:spLocks/>
              </p:cNvSpPr>
              <p:nvPr/>
            </p:nvSpPr>
            <p:spPr bwMode="ltGray">
              <a:xfrm flipH="1">
                <a:off x="217" y="916"/>
                <a:ext cx="239" cy="239"/>
              </a:xfrm>
              <a:custGeom>
                <a:avLst/>
                <a:gdLst>
                  <a:gd name="T0" fmla="*/ 117 w 43195"/>
                  <a:gd name="T1" fmla="*/ 0 h 43200"/>
                  <a:gd name="T2" fmla="*/ 0 w 43195"/>
                  <a:gd name="T3" fmla="*/ 122 h 43200"/>
                  <a:gd name="T4" fmla="*/ 119 w 43195"/>
                  <a:gd name="T5" fmla="*/ 120 h 432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195" h="43200" fill="none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</a:path>
                  <a:path w="43195" h="43200" stroke="0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  <a:lnTo>
                      <a:pt x="21595" y="21600"/>
                    </a:lnTo>
                    <a:lnTo>
                      <a:pt x="21114" y="5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1027" name="Rectangle 63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868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title style</a:t>
            </a:r>
          </a:p>
        </p:txBody>
      </p:sp>
      <p:sp>
        <p:nvSpPr>
          <p:cNvPr id="1028" name="Rectangle 64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447800"/>
            <a:ext cx="86106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3137" name="Rectangle 6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138" name="Rectangle 6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139" name="Rectangle 6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C5613206-6CDA-432A-AF63-C3EDBAC2977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pic>
        <p:nvPicPr>
          <p:cNvPr id="68" name="Picture 2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142844" y="5857892"/>
            <a:ext cx="1075681" cy="822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C00000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10000"/>
        <a:buFont typeface="Wingdings" pitchFamily="2" charset="2"/>
        <a:buBlip>
          <a:blip r:embed="rId14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95000"/>
        <a:buFont typeface="Wingdings" pitchFamily="2" charset="2"/>
        <a:buChar char="w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mp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mp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tmp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tmp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tmp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tmp"/><Relationship Id="rId2" Type="http://schemas.openxmlformats.org/officeDocument/2006/relationships/image" Target="../media/image10.tmp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tmp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tmp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tmp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tmp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mp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2780928"/>
            <a:ext cx="8839200" cy="1470025"/>
          </a:xfrm>
        </p:spPr>
        <p:txBody>
          <a:bodyPr/>
          <a:lstStyle/>
          <a:p>
            <a:pPr algn="ctr" eaLnBrk="1" hangingPunct="1"/>
            <a:r>
              <a:rPr lang="en-US" sz="7200" dirty="0" smtClean="0">
                <a:latin typeface="Jivetalk" pitchFamily="2" charset="0"/>
              </a:rPr>
              <a:t>Topic B – Part 7</a:t>
            </a:r>
            <a:br>
              <a:rPr lang="en-US" sz="7200" dirty="0" smtClean="0">
                <a:latin typeface="Jivetalk" pitchFamily="2" charset="0"/>
              </a:rPr>
            </a:br>
            <a:r>
              <a:rPr lang="en-US" sz="7200" dirty="0" smtClean="0">
                <a:latin typeface="Jivetalk" pitchFamily="2" charset="0"/>
              </a:rPr>
              <a:t>Enzymes</a:t>
            </a:r>
          </a:p>
        </p:txBody>
      </p:sp>
      <p:sp>
        <p:nvSpPr>
          <p:cNvPr id="6147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subTitle" idx="1"/>
          </p:nvPr>
        </p:nvSpPr>
        <p:spPr>
          <a:xfrm>
            <a:off x="6479" y="5229200"/>
            <a:ext cx="6400800" cy="2347907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Calibri" pitchFamily="34" charset="0"/>
              </a:rPr>
              <a:t>IB Chemistry</a:t>
            </a:r>
          </a:p>
          <a:p>
            <a:pPr eaLnBrk="1" hangingPunct="1"/>
            <a:r>
              <a:rPr lang="en-US" dirty="0" smtClean="0">
                <a:latin typeface="Calibri" pitchFamily="34" charset="0"/>
              </a:rPr>
              <a:t>Topic B – </a:t>
            </a:r>
            <a:r>
              <a:rPr lang="en-US" dirty="0" err="1" smtClean="0">
                <a:latin typeface="Calibri" pitchFamily="34" charset="0"/>
              </a:rPr>
              <a:t>Biochem</a:t>
            </a:r>
            <a:endParaRPr lang="en-US" dirty="0" smtClean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B7.3 – Enzyme Activity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4252" y="1052736"/>
            <a:ext cx="8610600" cy="4495800"/>
          </a:xfrm>
        </p:spPr>
        <p:txBody>
          <a:bodyPr/>
          <a:lstStyle/>
          <a:p>
            <a:r>
              <a:rPr lang="en-US" dirty="0" smtClean="0"/>
              <a:t>As substrate </a:t>
            </a:r>
            <a:r>
              <a:rPr lang="en-US" b="1" dirty="0" smtClean="0"/>
              <a:t>concentration increases further</a:t>
            </a:r>
            <a:r>
              <a:rPr lang="en-US" dirty="0" smtClean="0"/>
              <a:t>, the activity tends to become independent of sub. conc. and approaches a constant rate, </a:t>
            </a:r>
            <a:r>
              <a:rPr lang="en-US" b="1" dirty="0" err="1" smtClean="0"/>
              <a:t>V</a:t>
            </a:r>
            <a:r>
              <a:rPr lang="en-US" b="1" baseline="-25000" dirty="0" err="1" smtClean="0"/>
              <a:t>max</a:t>
            </a:r>
            <a:r>
              <a:rPr lang="en-US" dirty="0" smtClean="0"/>
              <a:t>. </a:t>
            </a:r>
          </a:p>
          <a:p>
            <a:r>
              <a:rPr lang="en-US" dirty="0" smtClean="0"/>
              <a:t>In this region, rate is approximately </a:t>
            </a:r>
            <a:r>
              <a:rPr lang="en-US" b="1" dirty="0" smtClean="0"/>
              <a:t>zero order </a:t>
            </a:r>
            <a:r>
              <a:rPr lang="en-US" dirty="0" smtClean="0"/>
              <a:t>and is said to be saturated with substrate. </a:t>
            </a:r>
            <a:endParaRPr lang="en-US" dirty="0"/>
          </a:p>
        </p:txBody>
      </p:sp>
      <p:pic>
        <p:nvPicPr>
          <p:cNvPr id="4" name="Picture 3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3357837"/>
            <a:ext cx="6912768" cy="35003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2709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B7.4 – Graphical Analysis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052736"/>
            <a:ext cx="8610600" cy="4495800"/>
          </a:xfrm>
        </p:spPr>
        <p:txBody>
          <a:bodyPr/>
          <a:lstStyle/>
          <a:p>
            <a:r>
              <a:rPr lang="en-US" i="1" dirty="0"/>
              <a:t>B.7.4 </a:t>
            </a:r>
            <a:r>
              <a:rPr lang="en-US" b="1" i="1" dirty="0"/>
              <a:t>Determine </a:t>
            </a:r>
            <a:r>
              <a:rPr lang="en-US" i="1" dirty="0" err="1"/>
              <a:t>V</a:t>
            </a:r>
            <a:r>
              <a:rPr lang="en-US" i="1" baseline="-25000" dirty="0" err="1"/>
              <a:t>max</a:t>
            </a:r>
            <a:r>
              <a:rPr lang="en-US" i="1" baseline="-25000" dirty="0"/>
              <a:t> </a:t>
            </a:r>
            <a:r>
              <a:rPr lang="en-US" i="1" dirty="0"/>
              <a:t>and the value of the </a:t>
            </a:r>
            <a:r>
              <a:rPr lang="en-US" i="1" dirty="0" err="1"/>
              <a:t>Michaelis</a:t>
            </a:r>
            <a:r>
              <a:rPr lang="en-US" i="1" dirty="0"/>
              <a:t> constant (K</a:t>
            </a:r>
            <a:r>
              <a:rPr lang="en-US" i="1" baseline="-25000" dirty="0"/>
              <a:t>m</a:t>
            </a:r>
            <a:r>
              <a:rPr lang="en-US" i="1" dirty="0"/>
              <a:t>) by graphical means and explain its significance. (3</a:t>
            </a:r>
            <a:r>
              <a:rPr lang="en-US" i="1" dirty="0" smtClean="0"/>
              <a:t>)</a:t>
            </a:r>
          </a:p>
          <a:p>
            <a:r>
              <a:rPr lang="en-US" dirty="0" smtClean="0"/>
              <a:t>This saturation-based behavior suggests </a:t>
            </a:r>
          </a:p>
          <a:p>
            <a:pPr lvl="1"/>
            <a:r>
              <a:rPr lang="en-US" dirty="0" smtClean="0"/>
              <a:t>That the enzyme and substrate react reversibly to form a complex as an essential step of the enzyme-catalyzed reaction</a:t>
            </a:r>
          </a:p>
          <a:p>
            <a:pPr lvl="1"/>
            <a:r>
              <a:rPr lang="en-US" dirty="0" smtClean="0"/>
              <a:t>Enzymes possess active sites where the substrate binds and chemical reaction occurs</a:t>
            </a:r>
          </a:p>
          <a:p>
            <a:r>
              <a:rPr lang="en-US" dirty="0" err="1" smtClean="0"/>
              <a:t>Michaelis</a:t>
            </a:r>
            <a:r>
              <a:rPr lang="en-US" dirty="0" smtClean="0"/>
              <a:t> and </a:t>
            </a:r>
            <a:r>
              <a:rPr lang="en-US" dirty="0" err="1" smtClean="0"/>
              <a:t>Menten</a:t>
            </a:r>
            <a:r>
              <a:rPr lang="en-US" dirty="0" smtClean="0"/>
              <a:t> were the first researchers to 	develop a general theory of enzyme-catalyzed 	reactions and kinetics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1174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B7.4 – Substrate Conc. </a:t>
            </a:r>
            <a:r>
              <a:rPr lang="en-US" dirty="0" smtClean="0">
                <a:sym typeface="Wingdings" pitchFamily="2" charset="2"/>
              </a:rPr>
              <a:t> Rate</a:t>
            </a:r>
            <a:endParaRPr lang="en-US" dirty="0"/>
          </a:p>
        </p:txBody>
      </p:sp>
      <p:pic>
        <p:nvPicPr>
          <p:cNvPr id="4" name="Content Placeholder 3" descr="Screen Clippi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02" y="2132857"/>
            <a:ext cx="9168514" cy="4750798"/>
          </a:xfrm>
        </p:spPr>
      </p:pic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323528" y="1052736"/>
            <a:ext cx="86106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10000"/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0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95000"/>
              <a:buFont typeface="Wingdings" pitchFamily="2" charset="2"/>
              <a:buChar char="w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dirty="0" smtClean="0"/>
              <a:t>Analysis of substrate concentration and its effect on the rate of enzyme activity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1872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B7.4 – </a:t>
            </a:r>
            <a:r>
              <a:rPr lang="en-US" dirty="0" err="1" smtClean="0"/>
              <a:t>Michaelis</a:t>
            </a:r>
            <a:r>
              <a:rPr lang="en-US" dirty="0" smtClean="0"/>
              <a:t> </a:t>
            </a:r>
            <a:r>
              <a:rPr lang="en-US" dirty="0" err="1" smtClean="0"/>
              <a:t>Menten</a:t>
            </a:r>
            <a:r>
              <a:rPr lang="en-US" dirty="0" smtClean="0"/>
              <a:t> Theory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 err="1" smtClean="0"/>
              <a:t>Michaelis</a:t>
            </a:r>
            <a:r>
              <a:rPr lang="en-US" dirty="0" smtClean="0"/>
              <a:t> </a:t>
            </a:r>
            <a:r>
              <a:rPr lang="en-US" dirty="0" err="1" smtClean="0"/>
              <a:t>Menten</a:t>
            </a:r>
            <a:r>
              <a:rPr lang="en-US" dirty="0" smtClean="0"/>
              <a:t> Theory (MMT) assumes that the enzyme, E, first binds with the substrate, S, to form an enzyme-substrate complex. </a:t>
            </a:r>
          </a:p>
          <a:p>
            <a:r>
              <a:rPr lang="en-US" dirty="0" smtClean="0"/>
              <a:t>This then breaks down to form the free enzyme and the product, P. </a:t>
            </a:r>
          </a:p>
          <a:p>
            <a:r>
              <a:rPr lang="en-US" dirty="0" smtClean="0"/>
              <a:t>Reactions are reversible and the enzyme-substrate concentrations is assumed to be constant during the reaction</a:t>
            </a:r>
          </a:p>
          <a:p>
            <a:pPr marL="457200" lvl="1" indent="0" algn="ctr">
              <a:buNone/>
            </a:pPr>
            <a:r>
              <a:rPr lang="en-US" dirty="0" smtClean="0"/>
              <a:t>	</a:t>
            </a:r>
            <a:r>
              <a:rPr lang="en-US" dirty="0" smtClean="0">
                <a:solidFill>
                  <a:srgbClr val="C00000"/>
                </a:solidFill>
              </a:rPr>
              <a:t>E + S </a:t>
            </a:r>
            <a:r>
              <a:rPr lang="en-US" dirty="0" smtClean="0">
                <a:solidFill>
                  <a:srgbClr val="C00000"/>
                </a:solidFill>
                <a:latin typeface="Cambria"/>
              </a:rPr>
              <a:t>⇌ </a:t>
            </a:r>
            <a:r>
              <a:rPr lang="en-US" dirty="0" smtClean="0">
                <a:solidFill>
                  <a:srgbClr val="C00000"/>
                </a:solidFill>
              </a:rPr>
              <a:t>ES</a:t>
            </a:r>
          </a:p>
          <a:p>
            <a:pPr marL="457200" lvl="1" indent="0" algn="ctr">
              <a:buNone/>
            </a:pPr>
            <a:r>
              <a:rPr lang="en-US" dirty="0" smtClean="0">
                <a:solidFill>
                  <a:srgbClr val="C00000"/>
                </a:solidFill>
              </a:rPr>
              <a:t>	ES </a:t>
            </a:r>
            <a:r>
              <a:rPr lang="en-US" dirty="0">
                <a:solidFill>
                  <a:srgbClr val="C00000"/>
                </a:solidFill>
                <a:latin typeface="Cambria"/>
              </a:rPr>
              <a:t>⇌</a:t>
            </a:r>
            <a:r>
              <a:rPr lang="en-US" dirty="0" smtClean="0">
                <a:solidFill>
                  <a:srgbClr val="C00000"/>
                </a:solidFill>
                <a:sym typeface="Wingdings" pitchFamily="2" charset="2"/>
              </a:rPr>
              <a:t> E + P</a:t>
            </a:r>
            <a:endParaRPr lang="en-US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9957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B7.4 – Values for MMT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Low [S]</a:t>
            </a:r>
            <a:r>
              <a:rPr lang="en-US" dirty="0" smtClean="0"/>
              <a:t>, V increases almost linearly</a:t>
            </a:r>
          </a:p>
          <a:p>
            <a:r>
              <a:rPr lang="en-US" dirty="0" smtClean="0"/>
              <a:t>As </a:t>
            </a:r>
            <a:r>
              <a:rPr lang="en-US" b="1" dirty="0" smtClean="0"/>
              <a:t>[S] increases </a:t>
            </a:r>
            <a:r>
              <a:rPr lang="en-US" dirty="0" smtClean="0"/>
              <a:t>further, V increases rapidly</a:t>
            </a:r>
          </a:p>
          <a:p>
            <a:r>
              <a:rPr lang="en-US" dirty="0" smtClean="0"/>
              <a:t>Eventually, V reaches a limiting value called </a:t>
            </a:r>
            <a:r>
              <a:rPr lang="en-US" dirty="0" err="1" smtClean="0"/>
              <a:t>V</a:t>
            </a:r>
            <a:r>
              <a:rPr lang="en-US" baseline="-25000" dirty="0" err="1" smtClean="0"/>
              <a:t>max</a:t>
            </a:r>
            <a:r>
              <a:rPr lang="en-US" dirty="0" smtClean="0"/>
              <a:t> at </a:t>
            </a:r>
            <a:r>
              <a:rPr lang="en-US" b="1" dirty="0" smtClean="0"/>
              <a:t>saturating [S]</a:t>
            </a:r>
          </a:p>
          <a:p>
            <a:r>
              <a:rPr lang="en-US" b="1" dirty="0" err="1" smtClean="0">
                <a:solidFill>
                  <a:srgbClr val="C00000"/>
                </a:solidFill>
              </a:rPr>
              <a:t>V</a:t>
            </a:r>
            <a:r>
              <a:rPr lang="en-US" b="1" baseline="-25000" dirty="0" err="1" smtClean="0">
                <a:solidFill>
                  <a:srgbClr val="C00000"/>
                </a:solidFill>
              </a:rPr>
              <a:t>max</a:t>
            </a:r>
            <a:r>
              <a:rPr lang="en-US" dirty="0" smtClean="0"/>
              <a:t> is the maximum activity at ‘infinite’ [S]</a:t>
            </a:r>
          </a:p>
          <a:p>
            <a:r>
              <a:rPr lang="en-US" dirty="0" smtClean="0"/>
              <a:t>The [S] at which </a:t>
            </a:r>
            <a:r>
              <a:rPr lang="en-US" b="1" dirty="0" err="1" smtClean="0">
                <a:solidFill>
                  <a:srgbClr val="C00000"/>
                </a:solidFill>
              </a:rPr>
              <a:t>V</a:t>
            </a:r>
            <a:r>
              <a:rPr lang="en-US" b="1" baseline="-25000" dirty="0" err="1" smtClean="0">
                <a:solidFill>
                  <a:srgbClr val="C00000"/>
                </a:solidFill>
              </a:rPr>
              <a:t>max</a:t>
            </a:r>
            <a:r>
              <a:rPr lang="en-US" b="1" dirty="0" smtClean="0">
                <a:solidFill>
                  <a:srgbClr val="C00000"/>
                </a:solidFill>
              </a:rPr>
              <a:t>/2</a:t>
            </a:r>
            <a:r>
              <a:rPr lang="en-US" dirty="0" smtClean="0"/>
              <a:t> is called the </a:t>
            </a:r>
            <a:r>
              <a:rPr lang="en-US" b="1" dirty="0" err="1" smtClean="0"/>
              <a:t>Michaelis</a:t>
            </a:r>
            <a:r>
              <a:rPr lang="en-US" b="1" dirty="0" smtClean="0"/>
              <a:t> constant (MMC), </a:t>
            </a:r>
            <a:r>
              <a:rPr lang="en-US" b="1" dirty="0" smtClean="0">
                <a:solidFill>
                  <a:srgbClr val="C00000"/>
                </a:solidFill>
              </a:rPr>
              <a:t>K</a:t>
            </a:r>
            <a:r>
              <a:rPr lang="en-US" b="1" baseline="-25000" dirty="0" smtClean="0">
                <a:solidFill>
                  <a:srgbClr val="C00000"/>
                </a:solidFill>
              </a:rPr>
              <a:t>m</a:t>
            </a:r>
            <a:r>
              <a:rPr lang="en-US" b="1" dirty="0" smtClean="0"/>
              <a:t> </a:t>
            </a:r>
            <a:r>
              <a:rPr lang="en-US" dirty="0" smtClean="0"/>
              <a:t>(</a:t>
            </a:r>
            <a:r>
              <a:rPr lang="en-US" dirty="0" err="1" smtClean="0"/>
              <a:t>mol</a:t>
            </a:r>
            <a:r>
              <a:rPr lang="en-US" dirty="0" smtClean="0"/>
              <a:t>/L)</a:t>
            </a:r>
          </a:p>
          <a:p>
            <a:r>
              <a:rPr lang="en-US" dirty="0" smtClean="0"/>
              <a:t>The MMC, K</a:t>
            </a:r>
            <a:r>
              <a:rPr lang="en-US" baseline="-25000" dirty="0" smtClean="0"/>
              <a:t>m</a:t>
            </a:r>
            <a:r>
              <a:rPr lang="en-US" dirty="0" smtClean="0"/>
              <a:t>, is therefore a measure of the affinity of an enzyme for its substrate</a:t>
            </a:r>
          </a:p>
          <a:p>
            <a:pPr lvl="1"/>
            <a:r>
              <a:rPr lang="en-US" dirty="0" smtClean="0"/>
              <a:t>K</a:t>
            </a:r>
            <a:r>
              <a:rPr lang="en-US" baseline="-25000" dirty="0" smtClean="0"/>
              <a:t>m</a:t>
            </a:r>
            <a:r>
              <a:rPr lang="en-US" dirty="0" smtClean="0"/>
              <a:t> is not a fixed value and may vary with the structure of the substrate or the environment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6236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B7.4 – Specificity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980728"/>
            <a:ext cx="8610600" cy="4495800"/>
          </a:xfrm>
        </p:spPr>
        <p:txBody>
          <a:bodyPr/>
          <a:lstStyle/>
          <a:p>
            <a:r>
              <a:rPr lang="en-US" dirty="0" smtClean="0"/>
              <a:t>The catalytic properties and specificity of an enzyme are determined by the functional groups in a small region of the protein surface called the active site. </a:t>
            </a:r>
          </a:p>
          <a:p>
            <a:pPr lvl="1"/>
            <a:r>
              <a:rPr lang="en-US" dirty="0" smtClean="0"/>
              <a:t>Active site found in </a:t>
            </a:r>
            <a:r>
              <a:rPr lang="en-US" b="1" dirty="0" smtClean="0"/>
              <a:t>cleft or crevice</a:t>
            </a:r>
          </a:p>
          <a:p>
            <a:pPr lvl="1"/>
            <a:r>
              <a:rPr lang="en-US" dirty="0" smtClean="0"/>
              <a:t>Function of active site</a:t>
            </a:r>
          </a:p>
          <a:p>
            <a:pPr lvl="2"/>
            <a:r>
              <a:rPr lang="en-US" dirty="0" smtClean="0"/>
              <a:t>Binding to substrate</a:t>
            </a:r>
          </a:p>
          <a:p>
            <a:pPr lvl="2"/>
            <a:r>
              <a:rPr lang="en-US" dirty="0" smtClean="0"/>
              <a:t>Catalysis</a:t>
            </a:r>
          </a:p>
          <a:p>
            <a:r>
              <a:rPr lang="en-US" dirty="0" smtClean="0"/>
              <a:t>The </a:t>
            </a:r>
            <a:r>
              <a:rPr lang="en-US" b="1" dirty="0" smtClean="0"/>
              <a:t>lock and key model </a:t>
            </a:r>
            <a:r>
              <a:rPr lang="en-US" dirty="0" smtClean="0"/>
              <a:t>demonstrates the specificity of an enzyme</a:t>
            </a:r>
          </a:p>
          <a:p>
            <a:pPr lvl="1"/>
            <a:r>
              <a:rPr lang="en-US" dirty="0" smtClean="0"/>
              <a:t>Lock (enzyme) and Key (substrate)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013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B7.5 – Enzyme Action Mechanism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dirty="0"/>
              <a:t>B.7.5 </a:t>
            </a:r>
            <a:r>
              <a:rPr lang="en-US" b="1" i="1" dirty="0"/>
              <a:t>Describe</a:t>
            </a:r>
            <a:r>
              <a:rPr lang="en-US" i="1" dirty="0"/>
              <a:t> the mechanism of enzyme action, including enzyme substrate complex, active site and induced fit model. (2</a:t>
            </a:r>
            <a:r>
              <a:rPr lang="en-US" i="1" dirty="0" smtClean="0"/>
              <a:t>)</a:t>
            </a:r>
          </a:p>
          <a:p>
            <a:r>
              <a:rPr lang="en-US" dirty="0" smtClean="0"/>
              <a:t>As previously described enzymes function as catalysts by binding to their substrate molecule(s) at a specific pocket or cleft in the enzyme. </a:t>
            </a:r>
          </a:p>
          <a:p>
            <a:pPr lvl="1"/>
            <a:r>
              <a:rPr lang="en-US" dirty="0" smtClean="0"/>
              <a:t>Binding site is known as the active site and is where the catalysis occurs (as well as inhibition)</a:t>
            </a:r>
          </a:p>
          <a:p>
            <a:pPr lvl="2"/>
            <a:r>
              <a:rPr lang="en-US" dirty="0" smtClean="0"/>
              <a:t>Contains specific amino acids (AA) residues which are responsible for the substrate specificity and catalysis</a:t>
            </a:r>
          </a:p>
          <a:p>
            <a:pPr lvl="2"/>
            <a:r>
              <a:rPr lang="en-US" dirty="0" smtClean="0"/>
              <a:t>AA’s often act as proton donors or acceptors (</a:t>
            </a:r>
            <a:r>
              <a:rPr lang="en-US" dirty="0" err="1" smtClean="0"/>
              <a:t>zwiterion</a:t>
            </a:r>
            <a:r>
              <a:rPr lang="en-US" dirty="0" smtClean="0"/>
              <a:t> function from Part B - proteins). 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5835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B7.5 – Enzyme Action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Activity and specificity of many enzymes is explained by the lock and key hypothesis</a:t>
            </a:r>
          </a:p>
          <a:p>
            <a:r>
              <a:rPr lang="en-US" dirty="0" smtClean="0"/>
              <a:t>E + S </a:t>
            </a:r>
            <a:r>
              <a:rPr lang="en-US" dirty="0" smtClean="0">
                <a:latin typeface="Cambria"/>
              </a:rPr>
              <a:t>⇌ </a:t>
            </a:r>
            <a:r>
              <a:rPr lang="en-US" dirty="0" smtClean="0"/>
              <a:t>ES </a:t>
            </a:r>
            <a:r>
              <a:rPr lang="en-US" dirty="0" smtClean="0">
                <a:latin typeface="Cambria"/>
                <a:sym typeface="Wingdings" pitchFamily="2" charset="2"/>
              </a:rPr>
              <a:t>⇌ </a:t>
            </a:r>
            <a:r>
              <a:rPr lang="en-US" dirty="0" smtClean="0">
                <a:sym typeface="Wingdings" pitchFamily="2" charset="2"/>
              </a:rPr>
              <a:t>P + E</a:t>
            </a:r>
            <a:endParaRPr lang="en-US" dirty="0"/>
          </a:p>
        </p:txBody>
      </p:sp>
      <p:pic>
        <p:nvPicPr>
          <p:cNvPr id="4" name="Picture 3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924944"/>
            <a:ext cx="9165269" cy="3933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4153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B7.5 – Problems with Lock/Key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lock and key model does not fully account for the combined events of binding and simultaneous chemical change observed in some enzyme-catalyzed reactions. </a:t>
            </a:r>
          </a:p>
          <a:p>
            <a:r>
              <a:rPr lang="en-US" dirty="0" smtClean="0"/>
              <a:t>It also fails to account for the broad specificity of some enzymes (some can bind to several different but related substrates). </a:t>
            </a:r>
          </a:p>
          <a:p>
            <a:r>
              <a:rPr lang="en-US" dirty="0" smtClean="0"/>
              <a:t>Some conformational changes in the shape of the active site occur during the formation of the ES complex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3172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B7.5 – Induced Fit Model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 make up for these lacks in the Lock/Key model, the Induced Fit Model is used to demonstrate the important conformational changes in the active site when exposed to the amino acids of the substrate</a:t>
            </a:r>
          </a:p>
          <a:p>
            <a:r>
              <a:rPr lang="en-US" dirty="0" smtClean="0"/>
              <a:t>The analogy is that of a hand slightly changing the shape of a glove as the glove is put on.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5587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 (HL) B7 Enzymes - 3 hours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524000"/>
            <a:ext cx="9144000" cy="4724400"/>
          </a:xfrm>
        </p:spPr>
        <p:txBody>
          <a:bodyPr/>
          <a:lstStyle/>
          <a:p>
            <a:r>
              <a:rPr lang="en-US" sz="2000" dirty="0" smtClean="0"/>
              <a:t>B.7.1 Describe the characteristics of biological catalysts (enzymes). (2)</a:t>
            </a:r>
          </a:p>
          <a:p>
            <a:r>
              <a:rPr lang="en-US" sz="2000" dirty="0" smtClean="0"/>
              <a:t>B.7.2 Compare inorganic catalysts and biological catalysts (enzymes). (3)</a:t>
            </a:r>
          </a:p>
          <a:p>
            <a:r>
              <a:rPr lang="en-US" sz="2000" dirty="0" smtClean="0"/>
              <a:t>B.7.3 Describe the relationship between substrate concentration and enzyme activity. (2)</a:t>
            </a:r>
          </a:p>
          <a:p>
            <a:r>
              <a:rPr lang="en-US" sz="2000" dirty="0" smtClean="0"/>
              <a:t>B.7.4 Determine </a:t>
            </a:r>
            <a:r>
              <a:rPr lang="en-US" sz="2000" dirty="0" err="1" smtClean="0"/>
              <a:t>V</a:t>
            </a:r>
            <a:r>
              <a:rPr lang="en-US" sz="2000" baseline="-25000" dirty="0" err="1" smtClean="0"/>
              <a:t>max</a:t>
            </a:r>
            <a:r>
              <a:rPr lang="en-US" sz="2000" dirty="0" smtClean="0"/>
              <a:t> and the value of the </a:t>
            </a:r>
            <a:r>
              <a:rPr lang="en-US" sz="2000" dirty="0" err="1" smtClean="0"/>
              <a:t>Michaelis</a:t>
            </a:r>
            <a:r>
              <a:rPr lang="en-US" sz="2000" dirty="0" smtClean="0"/>
              <a:t> constant (K</a:t>
            </a:r>
            <a:r>
              <a:rPr lang="en-US" sz="2000" baseline="-25000" dirty="0" smtClean="0"/>
              <a:t>m</a:t>
            </a:r>
            <a:r>
              <a:rPr lang="en-US" sz="2000" dirty="0" smtClean="0"/>
              <a:t>) by graphical means and explain its significance. (3)</a:t>
            </a:r>
          </a:p>
          <a:p>
            <a:r>
              <a:rPr lang="en-US" sz="2000" dirty="0" smtClean="0"/>
              <a:t>B.7.5 Describe the mechanism of enzyme action, including enzyme substrate complex, active site and induced fit model. (2)</a:t>
            </a:r>
          </a:p>
          <a:p>
            <a:r>
              <a:rPr lang="en-US" sz="2000" dirty="0" smtClean="0"/>
              <a:t>B.7.6 Compare competitive inhibition and non-competitive inhibition. (3)</a:t>
            </a:r>
          </a:p>
          <a:p>
            <a:r>
              <a:rPr lang="en-US" sz="2000" dirty="0" smtClean="0"/>
              <a:t>B.7.7 State and explain the effects of </a:t>
            </a:r>
            <a:r>
              <a:rPr lang="en-US" sz="2000" dirty="0" smtClean="0"/>
              <a:t>heavy metal </a:t>
            </a:r>
            <a:r>
              <a:rPr lang="en-US" sz="2000" dirty="0" smtClean="0"/>
              <a:t>ions, temperature changes and pH changes on enzyme activity. (3)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517932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B7.5 – Induced Fit Changes</a:t>
            </a:r>
            <a:endParaRPr lang="en-US" dirty="0"/>
          </a:p>
        </p:txBody>
      </p:sp>
      <p:pic>
        <p:nvPicPr>
          <p:cNvPr id="4" name="Content Placeholder 3" descr="Screen Clippi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772816"/>
            <a:ext cx="9122183" cy="5075605"/>
          </a:xfrm>
        </p:spPr>
      </p:pic>
    </p:spTree>
    <p:extLst>
      <p:ext uri="{BB962C8B-B14F-4D97-AF65-F5344CB8AC3E}">
        <p14:creationId xmlns:p14="http://schemas.microsoft.com/office/powerpoint/2010/main" val="2148259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476672"/>
            <a:ext cx="8686800" cy="838200"/>
          </a:xfrm>
        </p:spPr>
        <p:txBody>
          <a:bodyPr/>
          <a:lstStyle/>
          <a:p>
            <a:r>
              <a:rPr lang="en-US" sz="4000" dirty="0" smtClean="0"/>
              <a:t>B7.6 – Inhibition (</a:t>
            </a:r>
            <a:r>
              <a:rPr lang="en-US" sz="4000" dirty="0" smtClean="0"/>
              <a:t>Competitive </a:t>
            </a:r>
            <a:br>
              <a:rPr lang="en-US" sz="4000" dirty="0" smtClean="0"/>
            </a:br>
            <a:r>
              <a:rPr lang="en-US" sz="4000" dirty="0" smtClean="0"/>
              <a:t>&amp; Non-Competitive)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dirty="0"/>
              <a:t>B.7.6 </a:t>
            </a:r>
            <a:r>
              <a:rPr lang="en-US" b="1" i="1" dirty="0"/>
              <a:t>Compare </a:t>
            </a:r>
            <a:r>
              <a:rPr lang="en-US" i="1" dirty="0"/>
              <a:t>competitive inhibition and non-competitive inhibition. (3</a:t>
            </a:r>
            <a:r>
              <a:rPr lang="en-US" i="1" dirty="0" smtClean="0"/>
              <a:t>)</a:t>
            </a:r>
          </a:p>
          <a:p>
            <a:r>
              <a:rPr lang="en-US" dirty="0" smtClean="0"/>
              <a:t>Going back to the lock and key model we can demonstrate the difference between the structure, specificity, and effect of competitive versus noncompetitive inhibitors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3288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B7.6 – Lock and Key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lock and key (ES) specificity and activity can be reduced by the presence of </a:t>
            </a:r>
            <a:r>
              <a:rPr lang="en-US" b="1" dirty="0" smtClean="0"/>
              <a:t>inhibitors</a:t>
            </a:r>
            <a:endParaRPr lang="en-US" dirty="0" smtClean="0"/>
          </a:p>
          <a:p>
            <a:pPr lvl="1"/>
            <a:r>
              <a:rPr lang="en-US" dirty="0" smtClean="0"/>
              <a:t>Competitive and non-competitive</a:t>
            </a:r>
            <a:endParaRPr lang="en-US" dirty="0"/>
          </a:p>
        </p:txBody>
      </p:sp>
      <p:pic>
        <p:nvPicPr>
          <p:cNvPr id="4" name="Picture 3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2993490"/>
            <a:ext cx="6624736" cy="379118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-20801" y="4658249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Competitive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551712" y="4657692"/>
            <a:ext cx="25922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>
                <a:solidFill>
                  <a:srgbClr val="C00000"/>
                </a:solidFill>
              </a:rPr>
              <a:t>Non-competitive</a:t>
            </a:r>
            <a:endParaRPr lang="en-US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3475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B7.4 – Competitive Inhibitors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Competitive inhibitors resemble substrates sufficiently well to form some proper interactions with the active site</a:t>
            </a:r>
          </a:p>
          <a:p>
            <a:r>
              <a:rPr lang="en-US" dirty="0" smtClean="0"/>
              <a:t>Increased concentration of substrate would help in overcoming the presence of the inhibitor and </a:t>
            </a:r>
            <a:r>
              <a:rPr lang="en-US" dirty="0" err="1" smtClean="0"/>
              <a:t>V</a:t>
            </a:r>
            <a:r>
              <a:rPr lang="en-US" baseline="-25000" dirty="0" err="1" smtClean="0"/>
              <a:t>max</a:t>
            </a:r>
            <a:r>
              <a:rPr lang="en-US" dirty="0"/>
              <a:t> </a:t>
            </a:r>
            <a:r>
              <a:rPr lang="en-US" dirty="0" smtClean="0"/>
              <a:t>can still be reached</a:t>
            </a:r>
          </a:p>
          <a:p>
            <a:r>
              <a:rPr lang="en-US" dirty="0" smtClean="0"/>
              <a:t>The extent of a competitive inhibitor depends on:</a:t>
            </a:r>
          </a:p>
          <a:p>
            <a:pPr lvl="1"/>
            <a:r>
              <a:rPr lang="en-US" dirty="0" smtClean="0"/>
              <a:t>The concentration of the inhibitor</a:t>
            </a:r>
          </a:p>
          <a:p>
            <a:pPr lvl="1"/>
            <a:r>
              <a:rPr lang="en-US" dirty="0" smtClean="0"/>
              <a:t>The concentration of the substrate</a:t>
            </a:r>
          </a:p>
          <a:p>
            <a:pPr lvl="1"/>
            <a:r>
              <a:rPr lang="en-US" dirty="0" smtClean="0"/>
              <a:t>The relative affinity of the active site for the inhibitor and substrate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4848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B7.4 – Non-competitive Inhibitors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Non-competitive inhibitors do NOT resemble the substrate but rather bind to a site on the enzyme other than the active site. </a:t>
            </a:r>
          </a:p>
          <a:p>
            <a:pPr lvl="1"/>
            <a:r>
              <a:rPr lang="en-US" dirty="0" smtClean="0"/>
              <a:t>This often deforms the enzyme</a:t>
            </a:r>
          </a:p>
          <a:p>
            <a:pPr lvl="1"/>
            <a:r>
              <a:rPr lang="en-US" dirty="0"/>
              <a:t>Prevents access of the substrate to the enzyme</a:t>
            </a:r>
          </a:p>
          <a:p>
            <a:pPr lvl="1"/>
            <a:r>
              <a:rPr lang="en-US" dirty="0" smtClean="0"/>
              <a:t>It can also bind with the ES complex</a:t>
            </a:r>
          </a:p>
          <a:p>
            <a:pPr lvl="1"/>
            <a:r>
              <a:rPr lang="en-US" dirty="0" err="1" smtClean="0"/>
              <a:t>V</a:t>
            </a:r>
            <a:r>
              <a:rPr lang="en-US" baseline="-25000" dirty="0" err="1" smtClean="0"/>
              <a:t>max</a:t>
            </a:r>
            <a:r>
              <a:rPr lang="en-US" baseline="-25000" dirty="0" smtClean="0"/>
              <a:t> </a:t>
            </a:r>
            <a:r>
              <a:rPr lang="en-US" dirty="0" smtClean="0"/>
              <a:t>is decreased no matter [S]</a:t>
            </a:r>
          </a:p>
          <a:p>
            <a:pPr lvl="1"/>
            <a:r>
              <a:rPr lang="en-US" dirty="0" smtClean="0"/>
              <a:t>Non-competitive inhibition depends on</a:t>
            </a:r>
          </a:p>
          <a:p>
            <a:pPr lvl="2"/>
            <a:r>
              <a:rPr lang="en-US" dirty="0" smtClean="0"/>
              <a:t>The concentration of the inhibitor</a:t>
            </a:r>
          </a:p>
          <a:p>
            <a:pPr lvl="2"/>
            <a:r>
              <a:rPr lang="en-US" dirty="0" smtClean="0"/>
              <a:t>The affinity of enzyme for the inhibitor</a:t>
            </a:r>
          </a:p>
        </p:txBody>
      </p:sp>
    </p:spTree>
    <p:extLst>
      <p:ext uri="{BB962C8B-B14F-4D97-AF65-F5344CB8AC3E}">
        <p14:creationId xmlns:p14="http://schemas.microsoft.com/office/powerpoint/2010/main" val="2910590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Clippi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80" y="0"/>
            <a:ext cx="5655723" cy="3421801"/>
          </a:xfrm>
        </p:spPr>
      </p:pic>
      <p:pic>
        <p:nvPicPr>
          <p:cNvPr id="5" name="Picture 4" descr="Screen Clippi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8277" y="3439509"/>
            <a:ext cx="5655723" cy="3418491"/>
          </a:xfrm>
          <a:prstGeom prst="rect">
            <a:avLst/>
          </a:prstGeom>
        </p:spPr>
      </p:pic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304799" y="652954"/>
            <a:ext cx="3475113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10000"/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0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95000"/>
              <a:buFont typeface="Wingdings" pitchFamily="2" charset="2"/>
              <a:buChar char="w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b="1" dirty="0" smtClean="0">
                <a:solidFill>
                  <a:srgbClr val="C00000"/>
                </a:solidFill>
              </a:rPr>
              <a:t>Competitive</a:t>
            </a:r>
            <a:r>
              <a:rPr lang="en-US" dirty="0" smtClean="0"/>
              <a:t> inhibitors can be overcome by increased [S]</a:t>
            </a:r>
          </a:p>
          <a:p>
            <a:pPr lvl="1"/>
            <a:r>
              <a:rPr lang="en-US" dirty="0" smtClean="0"/>
              <a:t>Resemble S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r>
              <a:rPr lang="en-US" b="1" dirty="0" smtClean="0">
                <a:solidFill>
                  <a:srgbClr val="C00000"/>
                </a:solidFill>
              </a:rPr>
              <a:t>Non-competitive </a:t>
            </a:r>
            <a:r>
              <a:rPr lang="en-US" dirty="0" smtClean="0"/>
              <a:t>interfere no matter the [S]</a:t>
            </a:r>
          </a:p>
          <a:p>
            <a:pPr lvl="1"/>
            <a:r>
              <a:rPr lang="en-US" dirty="0" smtClean="0"/>
              <a:t>Do NOT resemble 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1836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B7.7 – Effects on Enzyme Activity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dirty="0"/>
              <a:t>B.7.7 </a:t>
            </a:r>
            <a:r>
              <a:rPr lang="en-US" b="1" i="1" dirty="0"/>
              <a:t>State and explain </a:t>
            </a:r>
            <a:r>
              <a:rPr lang="en-US" i="1" dirty="0"/>
              <a:t>the effects of </a:t>
            </a:r>
            <a:r>
              <a:rPr lang="en-US" i="1" dirty="0" smtClean="0"/>
              <a:t>heavy metal </a:t>
            </a:r>
            <a:r>
              <a:rPr lang="en-US" i="1" dirty="0"/>
              <a:t>ions, temperature changes and pH changes on enzyme activity. (3</a:t>
            </a:r>
            <a:r>
              <a:rPr lang="en-US" i="1" dirty="0" smtClean="0"/>
              <a:t>)</a:t>
            </a:r>
          </a:p>
          <a:p>
            <a:pPr lvl="1"/>
            <a:r>
              <a:rPr lang="en-US" dirty="0" smtClean="0"/>
              <a:t>Temperature</a:t>
            </a:r>
          </a:p>
          <a:p>
            <a:pPr lvl="1"/>
            <a:r>
              <a:rPr lang="en-US" dirty="0" smtClean="0"/>
              <a:t>Heavy-metal ions</a:t>
            </a:r>
          </a:p>
          <a:p>
            <a:pPr lvl="1"/>
            <a:r>
              <a:rPr lang="en-US" dirty="0" smtClean="0"/>
              <a:t>pH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061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B7.7 – Factors (Temperature)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052736"/>
            <a:ext cx="8610600" cy="4495800"/>
          </a:xfrm>
        </p:spPr>
        <p:txBody>
          <a:bodyPr/>
          <a:lstStyle/>
          <a:p>
            <a:r>
              <a:rPr lang="en-US" dirty="0" smtClean="0"/>
              <a:t>Increases the number of effective collisions of molecules as kinetic energy is increased</a:t>
            </a:r>
          </a:p>
          <a:p>
            <a:r>
              <a:rPr lang="en-US" dirty="0" smtClean="0"/>
              <a:t>Initially the rate of the reaction increases exponentially with increasing temperature until a maximum rate is achieved</a:t>
            </a:r>
          </a:p>
          <a:p>
            <a:pPr lvl="1"/>
            <a:r>
              <a:rPr lang="en-US" dirty="0" smtClean="0"/>
              <a:t>Beyond the max rate, the reaction decreases, often rapidly and this loss of activity is not reversible</a:t>
            </a:r>
          </a:p>
          <a:p>
            <a:r>
              <a:rPr lang="en-US" dirty="0" smtClean="0"/>
              <a:t>Enzyme activity depends on conformation, temperature may interfere with weak intermolecular forces necessary for the enzyme. </a:t>
            </a:r>
          </a:p>
          <a:p>
            <a:pPr lvl="1"/>
            <a:r>
              <a:rPr lang="en-US" dirty="0" smtClean="0"/>
              <a:t>May cause enzymes to uncoil and lose function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1470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B7.7 – Factors (Temperature)</a:t>
            </a:r>
            <a:endParaRPr lang="en-US" dirty="0"/>
          </a:p>
        </p:txBody>
      </p:sp>
      <p:pic>
        <p:nvPicPr>
          <p:cNvPr id="4" name="Content Placeholder 3" descr="Screen Clippi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852936"/>
            <a:ext cx="9205582" cy="4023997"/>
          </a:xfrm>
        </p:spPr>
      </p:pic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251520" y="1052736"/>
            <a:ext cx="889248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10000"/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0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95000"/>
              <a:buFont typeface="Wingdings" pitchFamily="2" charset="2"/>
              <a:buChar char="w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dirty="0" smtClean="0"/>
              <a:t>The effect of temperature on enzyme activity is apparent</a:t>
            </a:r>
            <a:endParaRPr lang="en-US" dirty="0"/>
          </a:p>
          <a:p>
            <a:pPr lvl="1"/>
            <a:r>
              <a:rPr lang="en-US" dirty="0" smtClean="0"/>
              <a:t>Increase T will speed reaction until conformational changes are caused in the enzyme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9485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B7.7 – Factors (Heavy M ions)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heavy metal ions (transition metals, lanthanides, actinides, some </a:t>
            </a:r>
            <a:r>
              <a:rPr lang="en-US" dirty="0" err="1" smtClean="0"/>
              <a:t>metaloids</a:t>
            </a:r>
            <a:r>
              <a:rPr lang="en-US" dirty="0" smtClean="0"/>
              <a:t>) are metals with a relatively high atomic mass. </a:t>
            </a:r>
          </a:p>
          <a:p>
            <a:pPr lvl="1"/>
            <a:r>
              <a:rPr lang="en-US" dirty="0" smtClean="0"/>
              <a:t>Ex: Mercury, Cadmium, Zinc, Silver</a:t>
            </a:r>
          </a:p>
          <a:p>
            <a:pPr lvl="1"/>
            <a:r>
              <a:rPr lang="en-US" dirty="0" smtClean="0"/>
              <a:t>At low concentrations can act as irreversible inhibitors (non-competitive) at low concentrations</a:t>
            </a:r>
          </a:p>
          <a:p>
            <a:pPr lvl="1"/>
            <a:r>
              <a:rPr lang="en-US" dirty="0" smtClean="0"/>
              <a:t>They form bonds with free –SH groups present in the amino acid cysteine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3973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B7.1 – Biological Catalysts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dirty="0"/>
              <a:t>B.7.1 </a:t>
            </a:r>
            <a:r>
              <a:rPr lang="en-US" b="1" i="1" dirty="0"/>
              <a:t>Describe </a:t>
            </a:r>
            <a:r>
              <a:rPr lang="en-US" i="1" dirty="0"/>
              <a:t>the characteristics of biological catalysts (enzymes). (2</a:t>
            </a:r>
            <a:r>
              <a:rPr lang="en-US" i="1" dirty="0" smtClean="0"/>
              <a:t>)</a:t>
            </a:r>
          </a:p>
          <a:p>
            <a:r>
              <a:rPr lang="en-US" dirty="0" smtClean="0"/>
              <a:t>Enzymes are </a:t>
            </a:r>
            <a:r>
              <a:rPr lang="en-US" b="1" dirty="0" smtClean="0"/>
              <a:t>globular</a:t>
            </a:r>
            <a:r>
              <a:rPr lang="en-US" dirty="0" smtClean="0"/>
              <a:t> (functional) proteins that are specialized to catalyze biochemical reactions</a:t>
            </a:r>
          </a:p>
          <a:p>
            <a:pPr lvl="1"/>
            <a:r>
              <a:rPr lang="en-US" dirty="0" smtClean="0"/>
              <a:t>Enzymes </a:t>
            </a:r>
            <a:r>
              <a:rPr lang="en-US" b="1" dirty="0" smtClean="0"/>
              <a:t>increase the rate</a:t>
            </a:r>
            <a:r>
              <a:rPr lang="en-US" dirty="0" smtClean="0"/>
              <a:t> of a chemical reaction without undergoing a permanent chemical change themselves</a:t>
            </a:r>
          </a:p>
          <a:p>
            <a:pPr lvl="1"/>
            <a:r>
              <a:rPr lang="en-US" dirty="0" smtClean="0"/>
              <a:t>Provides an alternative mechanism with a </a:t>
            </a:r>
            <a:r>
              <a:rPr lang="en-US" b="1" dirty="0" smtClean="0"/>
              <a:t>lower activation energy</a:t>
            </a:r>
            <a:r>
              <a:rPr lang="en-US" dirty="0" smtClean="0"/>
              <a:t> for the reaction</a:t>
            </a:r>
          </a:p>
          <a:p>
            <a:pPr lvl="1"/>
            <a:r>
              <a:rPr lang="en-US" dirty="0" smtClean="0"/>
              <a:t>The molecules that the enzyme works on are referred to as the </a:t>
            </a:r>
            <a:r>
              <a:rPr lang="en-US" b="1" dirty="0" smtClean="0"/>
              <a:t>substrate</a:t>
            </a:r>
            <a:endParaRPr lang="en-US" b="1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7625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B7.7 – Factors (Heavy M ions)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free –SH groups, if present in the active site, may be essential to the activity of the enzyme</a:t>
            </a:r>
          </a:p>
          <a:p>
            <a:r>
              <a:rPr lang="en-US" dirty="0" smtClean="0"/>
              <a:t>Heavy metal ions may interfere with this functional group (often cysteine). </a:t>
            </a:r>
            <a:endParaRPr lang="en-US" dirty="0"/>
          </a:p>
        </p:txBody>
      </p:sp>
      <p:pic>
        <p:nvPicPr>
          <p:cNvPr id="4" name="Picture 3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3501008"/>
            <a:ext cx="7337057" cy="2041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3103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B7.7 – Factors (pH)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Many enzymes work efficiently over only narrow pH values. </a:t>
            </a:r>
            <a:endParaRPr lang="en-US" dirty="0"/>
          </a:p>
          <a:p>
            <a:r>
              <a:rPr lang="en-US" dirty="0" smtClean="0"/>
              <a:t>The optimum pH is that at which the maximum rate of reaction occurs (for many, pH 7)</a:t>
            </a:r>
          </a:p>
          <a:p>
            <a:r>
              <a:rPr lang="en-US" dirty="0" smtClean="0"/>
              <a:t>When pH value is above or below optimum, activity is significantly decreased</a:t>
            </a:r>
          </a:p>
          <a:p>
            <a:r>
              <a:rPr lang="en-US" dirty="0" smtClean="0"/>
              <a:t>Changes in pH alter the change of the active site</a:t>
            </a:r>
          </a:p>
          <a:p>
            <a:pPr lvl="1"/>
            <a:r>
              <a:rPr lang="en-US" dirty="0" smtClean="0"/>
              <a:t>the acidic (-COO</a:t>
            </a:r>
            <a:r>
              <a:rPr lang="en-US" baseline="30000" dirty="0" smtClean="0"/>
              <a:t>-</a:t>
            </a:r>
            <a:r>
              <a:rPr lang="en-US" dirty="0" smtClean="0"/>
              <a:t>) group</a:t>
            </a:r>
          </a:p>
          <a:p>
            <a:pPr lvl="1"/>
            <a:r>
              <a:rPr lang="en-US" dirty="0" smtClean="0"/>
              <a:t>the basic (-NH</a:t>
            </a:r>
            <a:r>
              <a:rPr lang="en-US" baseline="-25000" dirty="0" smtClean="0"/>
              <a:t>3</a:t>
            </a:r>
            <a:r>
              <a:rPr lang="en-US" baseline="30000" dirty="0" smtClean="0"/>
              <a:t>+</a:t>
            </a:r>
            <a:r>
              <a:rPr lang="en-US" dirty="0" smtClean="0"/>
              <a:t>) group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330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B7.7 – Factors (pH)</a:t>
            </a:r>
            <a:endParaRPr lang="en-US" dirty="0"/>
          </a:p>
        </p:txBody>
      </p:sp>
      <p:pic>
        <p:nvPicPr>
          <p:cNvPr id="4" name="Content Placeholder 3" descr="Screen Clippi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564905"/>
            <a:ext cx="9176294" cy="4289510"/>
          </a:xfrm>
        </p:spPr>
      </p:pic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304800" y="1447800"/>
            <a:ext cx="86106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10000"/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0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95000"/>
              <a:buFont typeface="Wingdings" pitchFamily="2" charset="2"/>
              <a:buChar char="w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dirty="0" smtClean="0"/>
              <a:t>Small changes in pH may interfere with amino acid conformation. Buffers are used as a solution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8356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 – Applications of Enzymes</a:t>
            </a:r>
            <a:endParaRPr lang="en-US" dirty="0"/>
          </a:p>
        </p:txBody>
      </p:sp>
      <p:pic>
        <p:nvPicPr>
          <p:cNvPr id="4" name="Content Placeholder 3" descr="Screen Clippi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9967" y="1196752"/>
            <a:ext cx="9209552" cy="5651669"/>
          </a:xfrm>
        </p:spPr>
      </p:pic>
    </p:spTree>
    <p:extLst>
      <p:ext uri="{BB962C8B-B14F-4D97-AF65-F5344CB8AC3E}">
        <p14:creationId xmlns:p14="http://schemas.microsoft.com/office/powerpoint/2010/main" val="3723337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B7.1 – Enzymes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small part of the protein that allows for substrate binding is called the </a:t>
            </a:r>
            <a:r>
              <a:rPr lang="en-US" b="1" dirty="0" smtClean="0"/>
              <a:t>active</a:t>
            </a:r>
            <a:r>
              <a:rPr lang="en-US" dirty="0" smtClean="0"/>
              <a:t> </a:t>
            </a:r>
            <a:r>
              <a:rPr lang="en-US" b="1" dirty="0" smtClean="0"/>
              <a:t>site</a:t>
            </a:r>
            <a:endParaRPr lang="en-US" dirty="0" smtClean="0"/>
          </a:p>
          <a:p>
            <a:r>
              <a:rPr lang="en-US" dirty="0" smtClean="0"/>
              <a:t>The enzyme combines </a:t>
            </a:r>
            <a:r>
              <a:rPr lang="en-US" b="1" dirty="0" smtClean="0"/>
              <a:t>temporarily</a:t>
            </a:r>
            <a:r>
              <a:rPr lang="en-US" dirty="0" smtClean="0"/>
              <a:t> to the substrate (via active site) to produce a having a lower free energy than that of an </a:t>
            </a:r>
            <a:r>
              <a:rPr lang="en-US" dirty="0" err="1" smtClean="0"/>
              <a:t>uncatalyzed</a:t>
            </a:r>
            <a:r>
              <a:rPr lang="en-US" dirty="0" smtClean="0"/>
              <a:t> reaction</a:t>
            </a:r>
          </a:p>
          <a:p>
            <a:r>
              <a:rPr lang="en-US" dirty="0" smtClean="0"/>
              <a:t>The </a:t>
            </a:r>
            <a:r>
              <a:rPr lang="en-US" b="1" dirty="0" smtClean="0"/>
              <a:t>enzyme activity</a:t>
            </a:r>
            <a:r>
              <a:rPr lang="en-US" dirty="0" smtClean="0"/>
              <a:t> is the </a:t>
            </a:r>
            <a:r>
              <a:rPr lang="en-US" b="1" dirty="0" smtClean="0"/>
              <a:t>rate</a:t>
            </a:r>
            <a:r>
              <a:rPr lang="en-US" dirty="0" smtClean="0"/>
              <a:t> at which a biochemical reaction takes place in the presence of an enzyme. </a:t>
            </a:r>
          </a:p>
          <a:p>
            <a:pPr lvl="1"/>
            <a:r>
              <a:rPr lang="en-US" b="1" dirty="0" smtClean="0"/>
              <a:t>Measured</a:t>
            </a:r>
            <a:r>
              <a:rPr lang="en-US" dirty="0" smtClean="0"/>
              <a:t> in terms of the rate of appearance of a product or consumption of the reactant.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255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B7.1 - Enzymes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Enzymes are specific to certain substrates and only a single type of reaction takes place without side reactions or by products. </a:t>
            </a:r>
          </a:p>
          <a:p>
            <a:pPr lvl="1"/>
            <a:r>
              <a:rPr lang="en-US" dirty="0" smtClean="0"/>
              <a:t>Specificity occurs because</a:t>
            </a:r>
          </a:p>
          <a:p>
            <a:pPr lvl="2"/>
            <a:r>
              <a:rPr lang="en-US" dirty="0" smtClean="0"/>
              <a:t>Active site has a very close fit to the substrate</a:t>
            </a:r>
          </a:p>
          <a:p>
            <a:pPr lvl="2"/>
            <a:r>
              <a:rPr lang="en-US" dirty="0" smtClean="0"/>
              <a:t>Enzyme and substrate have complementary structures where all the charged (hydrophilic and hydrophobic) amino acids residues are paired. </a:t>
            </a:r>
          </a:p>
          <a:p>
            <a:pPr lvl="2"/>
            <a:r>
              <a:rPr lang="en-US" dirty="0" smtClean="0"/>
              <a:t>Many enzymes are absolutely specific for a particular substrate (not even an enantiomer), where others will react with a whole class of molecules but at widely different rates.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103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476672"/>
            <a:ext cx="8686800" cy="838200"/>
          </a:xfrm>
        </p:spPr>
        <p:txBody>
          <a:bodyPr/>
          <a:lstStyle/>
          <a:p>
            <a:r>
              <a:rPr lang="en-US" dirty="0" smtClean="0"/>
              <a:t>B7.2 – Inorganic v </a:t>
            </a:r>
            <a:r>
              <a:rPr lang="en-US" dirty="0" smtClean="0"/>
              <a:t>Biological (enzyme) </a:t>
            </a:r>
            <a:r>
              <a:rPr lang="en-US" dirty="0" smtClean="0"/>
              <a:t>Catalysts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dirty="0"/>
              <a:t>B.7.2 </a:t>
            </a:r>
            <a:r>
              <a:rPr lang="en-US" b="1" i="1" dirty="0"/>
              <a:t>Compare </a:t>
            </a:r>
            <a:r>
              <a:rPr lang="en-US" i="1" dirty="0"/>
              <a:t>inorganic catalysts and biological catalysts (enzymes). (3</a:t>
            </a:r>
            <a:r>
              <a:rPr lang="en-US" i="1" dirty="0" smtClean="0"/>
              <a:t>)</a:t>
            </a:r>
          </a:p>
          <a:p>
            <a:r>
              <a:rPr lang="en-US" b="1" dirty="0" smtClean="0"/>
              <a:t>Enzymes (biological catalysts) </a:t>
            </a:r>
            <a:r>
              <a:rPr lang="en-US" dirty="0" smtClean="0"/>
              <a:t>are very effective catalysts, functioning in dilute aqueous solutions, biological pH, moderate temperature</a:t>
            </a:r>
          </a:p>
          <a:p>
            <a:pPr lvl="1"/>
            <a:r>
              <a:rPr lang="en-US" dirty="0" smtClean="0"/>
              <a:t>Activity and specificity depend on conformation or 3D structures (tertiary, </a:t>
            </a:r>
            <a:r>
              <a:rPr lang="en-US" dirty="0" err="1" smtClean="0"/>
              <a:t>quatranary</a:t>
            </a:r>
            <a:r>
              <a:rPr lang="en-US" dirty="0" smtClean="0"/>
              <a:t>). </a:t>
            </a:r>
          </a:p>
          <a:p>
            <a:pPr lvl="1"/>
            <a:r>
              <a:rPr lang="en-US" dirty="0" smtClean="0"/>
              <a:t>Small changes in environment change the conformation and leads to activity changes. </a:t>
            </a:r>
            <a:endParaRPr lang="en-US" dirty="0" smtClean="0"/>
          </a:p>
          <a:p>
            <a:r>
              <a:rPr lang="en-US" b="1" dirty="0" smtClean="0"/>
              <a:t>Inorganic catalysts </a:t>
            </a:r>
            <a:r>
              <a:rPr lang="en-US" dirty="0" smtClean="0"/>
              <a:t>can often be used in rather 	</a:t>
            </a:r>
            <a:r>
              <a:rPr lang="en-US" b="1" dirty="0" smtClean="0"/>
              <a:t>extreme</a:t>
            </a:r>
            <a:r>
              <a:rPr lang="en-US" dirty="0" smtClean="0"/>
              <a:t> conditions. 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1169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B7.2 – Biological vs. Inorganic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major difference between enzymes (biological) and inorganic catalysts are shown below</a:t>
            </a:r>
          </a:p>
          <a:p>
            <a:r>
              <a:rPr lang="en-US" dirty="0" smtClean="0"/>
              <a:t>In general, enzymes are more specific and effective but only under ideal conditions</a:t>
            </a:r>
            <a:endParaRPr lang="en-US" dirty="0"/>
          </a:p>
        </p:txBody>
      </p:sp>
      <p:pic>
        <p:nvPicPr>
          <p:cNvPr id="4" name="Picture 3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501009"/>
            <a:ext cx="9364240" cy="3356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3460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B7.2 – Measuring Enzyme Activity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251520" y="1052736"/>
                <a:ext cx="8610600" cy="4495800"/>
              </a:xfrm>
            </p:spPr>
            <p:txBody>
              <a:bodyPr/>
              <a:lstStyle/>
              <a:p>
                <a:r>
                  <a:rPr lang="en-US" dirty="0" smtClean="0"/>
                  <a:t>Rate is determined by the amount of substrate that has been consumed, or the amount of product that has been formed. </a:t>
                </a:r>
              </a:p>
              <a:p>
                <a:r>
                  <a:rPr lang="en-US" dirty="0" smtClean="0"/>
                  <a:t>SI unit of rate is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dirty="0" smtClean="0">
                            <a:solidFill>
                              <a:srgbClr val="C0000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dirty="0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𝑚𝑜𝑙</m:t>
                        </m:r>
                      </m:num>
                      <m:den>
                        <m:sSup>
                          <m:sSupPr>
                            <m:ctrlPr>
                              <a:rPr lang="en-US" i="1" dirty="0" smtClean="0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b="0" i="1" dirty="0" smtClean="0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  <m:t>𝑑𝑚</m:t>
                            </m:r>
                          </m:e>
                          <m:sup>
                            <m:r>
                              <a:rPr lang="en-US" b="0" i="1" dirty="0" smtClean="0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  <m:t>3</m:t>
                            </m:r>
                          </m:sup>
                        </m:sSup>
                        <m:r>
                          <a:rPr lang="en-US" b="0" i="1" dirty="0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  ∗  </m:t>
                        </m:r>
                        <m:r>
                          <a:rPr lang="en-US" b="0" i="1" dirty="0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𝑠</m:t>
                        </m:r>
                      </m:den>
                    </m:f>
                    <m:r>
                      <a:rPr lang="en-US" b="0" i="1" dirty="0" smtClean="0">
                        <a:solidFill>
                          <a:srgbClr val="C00000"/>
                        </a:solidFill>
                        <a:latin typeface="Cambria Math"/>
                      </a:rPr>
                      <m:t> </m:t>
                    </m:r>
                  </m:oMath>
                </a14:m>
                <a:r>
                  <a:rPr lang="en-US" dirty="0" smtClean="0"/>
                  <a:t>(</a:t>
                </a:r>
                <a14:m>
                  <m:oMath xmlns:m="http://schemas.openxmlformats.org/officeDocument/2006/math">
                    <m:r>
                      <a:rPr lang="en-US" b="0" i="0" smtClean="0">
                        <a:latin typeface="Cambria Math"/>
                      </a:rPr>
                      <m:t> </m:t>
                    </m:r>
                    <m:f>
                      <m:fPr>
                        <m:ctrlPr>
                          <a:rPr lang="en-US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𝑚𝑜𝑙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𝐿</m:t>
                        </m:r>
                        <m:r>
                          <a:rPr lang="en-US" b="0" i="1" smtClean="0">
                            <a:latin typeface="Cambria Math"/>
                          </a:rPr>
                          <m:t> ∗ </m:t>
                        </m:r>
                        <m:r>
                          <a:rPr lang="en-US" b="0" i="1" smtClean="0">
                            <a:latin typeface="Cambria Math"/>
                          </a:rPr>
                          <m:t>𝑠</m:t>
                        </m:r>
                      </m:den>
                    </m:f>
                  </m:oMath>
                </a14:m>
                <a:r>
                  <a:rPr lang="en-US" dirty="0" smtClean="0"/>
                  <a:t> ), but other units such as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𝑚𝑜𝑙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𝑚𝑖𝑛</m:t>
                        </m:r>
                      </m:den>
                    </m:f>
                  </m:oMath>
                </a14:m>
                <a:r>
                  <a:rPr lang="en-US" dirty="0" smtClean="0">
                    <a:solidFill>
                      <a:srgbClr val="C00000"/>
                    </a:solidFill>
                  </a:rPr>
                  <a:t> </a:t>
                </a:r>
                <a:r>
                  <a:rPr lang="en-US" dirty="0" smtClean="0"/>
                  <a:t>or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b="0" i="1" smtClean="0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  <m:t>𝑐𝑚</m:t>
                            </m:r>
                          </m:e>
                          <m:sup>
                            <m:r>
                              <a:rPr lang="en-US" b="0" i="1" smtClean="0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  <m:t>3</m:t>
                            </m:r>
                          </m:sup>
                        </m:sSup>
                      </m:num>
                      <m:den>
                        <m:r>
                          <a:rPr lang="en-US" b="0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𝑠</m:t>
                        </m:r>
                      </m:den>
                    </m:f>
                  </m:oMath>
                </a14:m>
                <a:r>
                  <a:rPr lang="en-US" dirty="0" smtClean="0"/>
                  <a:t> (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dirty="0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dirty="0" smtClean="0">
                            <a:latin typeface="Cambria Math"/>
                          </a:rPr>
                          <m:t>𝑚𝐿</m:t>
                        </m:r>
                      </m:num>
                      <m:den>
                        <m:r>
                          <a:rPr lang="en-US" b="0" i="1" dirty="0" smtClean="0">
                            <a:latin typeface="Cambria Math"/>
                          </a:rPr>
                          <m:t>𝑠</m:t>
                        </m:r>
                      </m:den>
                    </m:f>
                  </m:oMath>
                </a14:m>
                <a:r>
                  <a:rPr lang="en-US" dirty="0" smtClean="0"/>
                  <a:t> )are also used.</a:t>
                </a:r>
              </a:p>
              <a:p>
                <a:r>
                  <a:rPr lang="en-US" dirty="0" smtClean="0"/>
                  <a:t>A simple study can be done for the enzyme </a:t>
                </a:r>
                <a:r>
                  <a:rPr lang="en-US" b="1" dirty="0" smtClean="0"/>
                  <a:t>catalase</a:t>
                </a:r>
                <a:r>
                  <a:rPr lang="en-US" dirty="0" smtClean="0"/>
                  <a:t>, which catalyzes the break down of hydrogen peroxide to water and oxygen</a:t>
                </a:r>
              </a:p>
              <a:p>
                <a:pPr marL="0" indent="0" algn="ctr">
                  <a:buNone/>
                </a:pPr>
                <a:r>
                  <a:rPr lang="en-US" dirty="0">
                    <a:solidFill>
                      <a:srgbClr val="C00000"/>
                    </a:solidFill>
                  </a:rPr>
                  <a:t>2H</a:t>
                </a:r>
                <a:r>
                  <a:rPr lang="en-US" baseline="-25000" dirty="0">
                    <a:solidFill>
                      <a:srgbClr val="C00000"/>
                    </a:solidFill>
                  </a:rPr>
                  <a:t>2</a:t>
                </a:r>
                <a:r>
                  <a:rPr lang="en-US" dirty="0">
                    <a:solidFill>
                      <a:srgbClr val="C00000"/>
                    </a:solidFill>
                  </a:rPr>
                  <a:t>O</a:t>
                </a:r>
                <a:r>
                  <a:rPr lang="en-US" baseline="-25000" dirty="0">
                    <a:solidFill>
                      <a:srgbClr val="C00000"/>
                    </a:solidFill>
                  </a:rPr>
                  <a:t>2</a:t>
                </a:r>
                <a:r>
                  <a:rPr lang="en-US" dirty="0">
                    <a:solidFill>
                      <a:srgbClr val="C00000"/>
                    </a:solidFill>
                  </a:rPr>
                  <a:t> </a:t>
                </a:r>
                <a:r>
                  <a:rPr lang="en-US" dirty="0">
                    <a:solidFill>
                      <a:srgbClr val="C00000"/>
                    </a:solidFill>
                    <a:sym typeface="Wingdings" pitchFamily="2" charset="2"/>
                  </a:rPr>
                  <a:t> 2H</a:t>
                </a:r>
                <a:r>
                  <a:rPr lang="en-US" baseline="-25000" dirty="0">
                    <a:solidFill>
                      <a:srgbClr val="C00000"/>
                    </a:solidFill>
                    <a:sym typeface="Wingdings" pitchFamily="2" charset="2"/>
                  </a:rPr>
                  <a:t>2</a:t>
                </a:r>
                <a:r>
                  <a:rPr lang="en-US" dirty="0">
                    <a:solidFill>
                      <a:srgbClr val="C00000"/>
                    </a:solidFill>
                    <a:sym typeface="Wingdings" pitchFamily="2" charset="2"/>
                  </a:rPr>
                  <a:t>O + O</a:t>
                </a:r>
                <a:r>
                  <a:rPr lang="en-US" baseline="-25000" dirty="0">
                    <a:solidFill>
                      <a:srgbClr val="C00000"/>
                    </a:solidFill>
                    <a:sym typeface="Wingdings" pitchFamily="2" charset="2"/>
                  </a:rPr>
                  <a:t>2</a:t>
                </a:r>
                <a:endParaRPr lang="en-US" dirty="0">
                  <a:solidFill>
                    <a:srgbClr val="C00000"/>
                  </a:solidFill>
                </a:endParaRPr>
              </a:p>
              <a:p>
                <a:r>
                  <a:rPr lang="en-US" b="1" dirty="0" smtClean="0"/>
                  <a:t>Catalase</a:t>
                </a:r>
                <a:r>
                  <a:rPr lang="en-US" dirty="0" smtClean="0"/>
                  <a:t> is present in </a:t>
                </a:r>
                <a:r>
                  <a:rPr lang="en-US" b="1" dirty="0" smtClean="0"/>
                  <a:t>all cells </a:t>
                </a:r>
                <a:r>
                  <a:rPr lang="en-US" dirty="0" smtClean="0"/>
                  <a:t>and protects from 	hydrogen peroxide (byproduct of respiration)</a:t>
                </a:r>
              </a:p>
              <a:p>
                <a:endParaRPr lang="en-US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51520" y="1052736"/>
                <a:ext cx="8610600" cy="4495800"/>
              </a:xfrm>
              <a:blipFill rotWithShape="1">
                <a:blip r:embed="rId2"/>
                <a:stretch>
                  <a:fillRect l="-1486" t="-1493" r="-2689" b="-2822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43661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548680"/>
            <a:ext cx="8686800" cy="838200"/>
          </a:xfrm>
        </p:spPr>
        <p:txBody>
          <a:bodyPr/>
          <a:lstStyle/>
          <a:p>
            <a:r>
              <a:rPr lang="en-US" dirty="0" smtClean="0"/>
              <a:t>B7.3 – Substrate </a:t>
            </a:r>
            <a:r>
              <a:rPr lang="en-US" dirty="0" err="1" smtClean="0"/>
              <a:t>vs</a:t>
            </a:r>
            <a:r>
              <a:rPr lang="en-US" dirty="0" smtClean="0"/>
              <a:t> Enzyme Activity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268760"/>
            <a:ext cx="8610600" cy="4495800"/>
          </a:xfrm>
        </p:spPr>
        <p:txBody>
          <a:bodyPr/>
          <a:lstStyle/>
          <a:p>
            <a:r>
              <a:rPr lang="en-US" i="1" dirty="0"/>
              <a:t>B.7.3 </a:t>
            </a:r>
            <a:r>
              <a:rPr lang="en-US" b="1" i="1" dirty="0"/>
              <a:t>Describe</a:t>
            </a:r>
            <a:r>
              <a:rPr lang="en-US" i="1" dirty="0"/>
              <a:t> the relationship between substrate concentration and enzyme activity. (2)</a:t>
            </a:r>
          </a:p>
          <a:p>
            <a:r>
              <a:rPr lang="en-US" dirty="0" smtClean="0"/>
              <a:t>The general principles of reaction kinetics (topic 6) applies to enzyme-catalyzed reactions with one important feature not observed in non-enzymatic reactions</a:t>
            </a:r>
          </a:p>
          <a:p>
            <a:pPr lvl="1"/>
            <a:r>
              <a:rPr lang="en-US" dirty="0" smtClean="0"/>
              <a:t>Saturation with substrate</a:t>
            </a:r>
          </a:p>
          <a:p>
            <a:pPr lvl="2"/>
            <a:r>
              <a:rPr lang="en-US" dirty="0" smtClean="0"/>
              <a:t>At </a:t>
            </a:r>
            <a:r>
              <a:rPr lang="en-US" b="1" dirty="0" smtClean="0"/>
              <a:t>low substrate </a:t>
            </a:r>
            <a:r>
              <a:rPr lang="en-US" dirty="0" smtClean="0"/>
              <a:t>concentrations, the enzyme activity, </a:t>
            </a:r>
            <a:r>
              <a:rPr lang="en-US" b="1" dirty="0" smtClean="0"/>
              <a:t>V (reaction rate)</a:t>
            </a:r>
            <a:r>
              <a:rPr lang="en-US" dirty="0" smtClean="0"/>
              <a:t>, is proportional to substrate concentration, and reaction is </a:t>
            </a:r>
            <a:r>
              <a:rPr lang="en-US" b="1" dirty="0" smtClean="0"/>
              <a:t>first order</a:t>
            </a:r>
            <a:endParaRPr lang="en-US" dirty="0" smtClean="0"/>
          </a:p>
          <a:p>
            <a:pPr lvl="2"/>
            <a:r>
              <a:rPr lang="en-US" dirty="0" smtClean="0"/>
              <a:t>As substrate </a:t>
            </a:r>
            <a:r>
              <a:rPr lang="en-US" b="1" dirty="0" smtClean="0"/>
              <a:t>concentration increases</a:t>
            </a:r>
            <a:r>
              <a:rPr lang="en-US" dirty="0" smtClean="0"/>
              <a:t>, activity increases less and is no longer proportional, rate is now </a:t>
            </a:r>
            <a:r>
              <a:rPr lang="en-US" b="1" dirty="0" smtClean="0"/>
              <a:t>mixed order</a:t>
            </a:r>
            <a:r>
              <a:rPr lang="en-US" dirty="0" smtClean="0"/>
              <a:t>. 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968562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ueprint">
  <a:themeElements>
    <a:clrScheme name="Blueprint 2">
      <a:dk1>
        <a:srgbClr val="40458C"/>
      </a:dk1>
      <a:lt1>
        <a:srgbClr val="FFFFFF"/>
      </a:lt1>
      <a:dk2>
        <a:srgbClr val="660066"/>
      </a:dk2>
      <a:lt2>
        <a:srgbClr val="B7C1EB"/>
      </a:lt2>
      <a:accent1>
        <a:srgbClr val="ECD882"/>
      </a:accent1>
      <a:accent2>
        <a:srgbClr val="B2B2B2"/>
      </a:accent2>
      <a:accent3>
        <a:srgbClr val="FFFFFF"/>
      </a:accent3>
      <a:accent4>
        <a:srgbClr val="353A77"/>
      </a:accent4>
      <a:accent5>
        <a:srgbClr val="F4E9C1"/>
      </a:accent5>
      <a:accent6>
        <a:srgbClr val="A1A1A1"/>
      </a:accent6>
      <a:hlink>
        <a:srgbClr val="6F89F7"/>
      </a:hlink>
      <a:folHlink>
        <a:srgbClr val="CFDBFD"/>
      </a:folHlink>
    </a:clrScheme>
    <a:fontScheme name="Blueprint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Blueprint 1">
        <a:dk1>
          <a:srgbClr val="000000"/>
        </a:dk1>
        <a:lt1>
          <a:srgbClr val="FFFFFF"/>
        </a:lt1>
        <a:dk2>
          <a:srgbClr val="40458C"/>
        </a:dk2>
        <a:lt2>
          <a:srgbClr val="FFFFCC"/>
        </a:lt2>
        <a:accent1>
          <a:srgbClr val="8D8DB3"/>
        </a:accent1>
        <a:accent2>
          <a:srgbClr val="B2B2B2"/>
        </a:accent2>
        <a:accent3>
          <a:srgbClr val="AFB0C5"/>
        </a:accent3>
        <a:accent4>
          <a:srgbClr val="DADADA"/>
        </a:accent4>
        <a:accent5>
          <a:srgbClr val="C5C5D6"/>
        </a:accent5>
        <a:accent6>
          <a:srgbClr val="A1A1A1"/>
        </a:accent6>
        <a:hlink>
          <a:srgbClr val="6F89F7"/>
        </a:hlink>
        <a:folHlink>
          <a:srgbClr val="4F56A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print 2">
        <a:dk1>
          <a:srgbClr val="40458C"/>
        </a:dk1>
        <a:lt1>
          <a:srgbClr val="FFFFFF"/>
        </a:lt1>
        <a:dk2>
          <a:srgbClr val="660066"/>
        </a:dk2>
        <a:lt2>
          <a:srgbClr val="B7C1EB"/>
        </a:lt2>
        <a:accent1>
          <a:srgbClr val="ECD882"/>
        </a:accent1>
        <a:accent2>
          <a:srgbClr val="B2B2B2"/>
        </a:accent2>
        <a:accent3>
          <a:srgbClr val="FFFFFF"/>
        </a:accent3>
        <a:accent4>
          <a:srgbClr val="353A77"/>
        </a:accent4>
        <a:accent5>
          <a:srgbClr val="F4E9C1"/>
        </a:accent5>
        <a:accent6>
          <a:srgbClr val="A1A1A1"/>
        </a:accent6>
        <a:hlink>
          <a:srgbClr val="6F89F7"/>
        </a:hlink>
        <a:folHlink>
          <a:srgbClr val="CFDB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print 3">
        <a:dk1>
          <a:srgbClr val="000000"/>
        </a:dk1>
        <a:lt1>
          <a:srgbClr val="FFFFFF"/>
        </a:lt1>
        <a:dk2>
          <a:srgbClr val="4D4D4D"/>
        </a:dk2>
        <a:lt2>
          <a:srgbClr val="B2B2B2"/>
        </a:lt2>
        <a:accent1>
          <a:srgbClr val="969696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D4D4D4"/>
        </a:accent6>
        <a:hlink>
          <a:srgbClr val="777777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print 4">
        <a:dk1>
          <a:srgbClr val="333300"/>
        </a:dk1>
        <a:lt1>
          <a:srgbClr val="FFFFFF"/>
        </a:lt1>
        <a:dk2>
          <a:srgbClr val="663300"/>
        </a:dk2>
        <a:lt2>
          <a:srgbClr val="B2B2B2"/>
        </a:lt2>
        <a:accent1>
          <a:srgbClr val="DDC6A7"/>
        </a:accent1>
        <a:accent2>
          <a:srgbClr val="D9C167"/>
        </a:accent2>
        <a:accent3>
          <a:srgbClr val="FFFFFF"/>
        </a:accent3>
        <a:accent4>
          <a:srgbClr val="2A2A00"/>
        </a:accent4>
        <a:accent5>
          <a:srgbClr val="EBDFD0"/>
        </a:accent5>
        <a:accent6>
          <a:srgbClr val="C4AF5D"/>
        </a:accent6>
        <a:hlink>
          <a:srgbClr val="8A7A66"/>
        </a:hlink>
        <a:folHlink>
          <a:srgbClr val="C0AE9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print 5">
        <a:dk1>
          <a:srgbClr val="000000"/>
        </a:dk1>
        <a:lt1>
          <a:srgbClr val="FFFFFF"/>
        </a:lt1>
        <a:dk2>
          <a:srgbClr val="003366"/>
        </a:dk2>
        <a:lt2>
          <a:srgbClr val="CCFFCC"/>
        </a:lt2>
        <a:accent1>
          <a:srgbClr val="006699"/>
        </a:accent1>
        <a:accent2>
          <a:srgbClr val="009999"/>
        </a:accent2>
        <a:accent3>
          <a:srgbClr val="AAADB8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99CC"/>
        </a:hlink>
        <a:folHlink>
          <a:srgbClr val="0045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print 6">
        <a:dk1>
          <a:srgbClr val="000000"/>
        </a:dk1>
        <a:lt1>
          <a:srgbClr val="FFFFFF"/>
        </a:lt1>
        <a:dk2>
          <a:srgbClr val="004A48"/>
        </a:dk2>
        <a:lt2>
          <a:srgbClr val="33CCCC"/>
        </a:lt2>
        <a:accent1>
          <a:srgbClr val="006699"/>
        </a:accent1>
        <a:accent2>
          <a:srgbClr val="009999"/>
        </a:accent2>
        <a:accent3>
          <a:srgbClr val="AAB1B1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CC99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print 7">
        <a:dk1>
          <a:srgbClr val="000000"/>
        </a:dk1>
        <a:lt1>
          <a:srgbClr val="FFFFFF"/>
        </a:lt1>
        <a:dk2>
          <a:srgbClr val="333300"/>
        </a:dk2>
        <a:lt2>
          <a:srgbClr val="FFFFCC"/>
        </a:lt2>
        <a:accent1>
          <a:srgbClr val="CC9900"/>
        </a:accent1>
        <a:accent2>
          <a:srgbClr val="CC6600"/>
        </a:accent2>
        <a:accent3>
          <a:srgbClr val="ADAD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808000"/>
        </a:hlink>
        <a:folHlink>
          <a:srgbClr val="525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print 8">
        <a:dk1>
          <a:srgbClr val="003D62"/>
        </a:dk1>
        <a:lt1>
          <a:srgbClr val="FFFFFF"/>
        </a:lt1>
        <a:dk2>
          <a:srgbClr val="006699"/>
        </a:dk2>
        <a:lt2>
          <a:srgbClr val="C8D1DA"/>
        </a:lt2>
        <a:accent1>
          <a:srgbClr val="9AC0EA"/>
        </a:accent1>
        <a:accent2>
          <a:srgbClr val="80C3C8"/>
        </a:accent2>
        <a:accent3>
          <a:srgbClr val="FFFFFF"/>
        </a:accent3>
        <a:accent4>
          <a:srgbClr val="003353"/>
        </a:accent4>
        <a:accent5>
          <a:srgbClr val="CADCF3"/>
        </a:accent5>
        <a:accent6>
          <a:srgbClr val="73B0B5"/>
        </a:accent6>
        <a:hlink>
          <a:srgbClr val="81ABCB"/>
        </a:hlink>
        <a:folHlink>
          <a:srgbClr val="B6CBD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Designs\Blueprint.pot</Template>
  <TotalTime>7602</TotalTime>
  <Words>1933</Words>
  <Application>Microsoft Office PowerPoint</Application>
  <PresentationFormat>On-screen Show (4:3)</PresentationFormat>
  <Paragraphs>161</Paragraphs>
  <Slides>33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4" baseType="lpstr">
      <vt:lpstr>Blueprint</vt:lpstr>
      <vt:lpstr>Topic B – Part 7 Enzymes</vt:lpstr>
      <vt:lpstr> (HL) B7 Enzymes - 3 hours</vt:lpstr>
      <vt:lpstr>B7.1 – Biological Catalysts</vt:lpstr>
      <vt:lpstr>B7.1 – Enzymes</vt:lpstr>
      <vt:lpstr>B7.1 - Enzymes</vt:lpstr>
      <vt:lpstr>B7.2 – Inorganic v Biological (enzyme) Catalysts</vt:lpstr>
      <vt:lpstr>B7.2 – Biological vs. Inorganic</vt:lpstr>
      <vt:lpstr>B7.2 – Measuring Enzyme Activity</vt:lpstr>
      <vt:lpstr>B7.3 – Substrate vs Enzyme Activity</vt:lpstr>
      <vt:lpstr>B7.3 – Enzyme Activity</vt:lpstr>
      <vt:lpstr>B7.4 – Graphical Analysis</vt:lpstr>
      <vt:lpstr>B7.4 – Substrate Conc.  Rate</vt:lpstr>
      <vt:lpstr>B7.4 – Michaelis Menten Theory</vt:lpstr>
      <vt:lpstr>B7.4 – Values for MMT</vt:lpstr>
      <vt:lpstr>B7.4 – Specificity</vt:lpstr>
      <vt:lpstr>B7.5 – Enzyme Action Mechanism</vt:lpstr>
      <vt:lpstr>B7.5 – Enzyme Action</vt:lpstr>
      <vt:lpstr>B7.5 – Problems with Lock/Key</vt:lpstr>
      <vt:lpstr>B7.5 – Induced Fit Model</vt:lpstr>
      <vt:lpstr>B7.5 – Induced Fit Changes</vt:lpstr>
      <vt:lpstr>B7.6 – Inhibition (Competitive  &amp; Non-Competitive)</vt:lpstr>
      <vt:lpstr>B7.6 – Lock and Key</vt:lpstr>
      <vt:lpstr>B7.4 – Competitive Inhibitors</vt:lpstr>
      <vt:lpstr>B7.4 – Non-competitive Inhibitors</vt:lpstr>
      <vt:lpstr>PowerPoint Presentation</vt:lpstr>
      <vt:lpstr>B7.7 – Effects on Enzyme Activity </vt:lpstr>
      <vt:lpstr>B7.7 – Factors (Temperature)</vt:lpstr>
      <vt:lpstr>B7.7 – Factors (Temperature)</vt:lpstr>
      <vt:lpstr>B7.7 – Factors (Heavy M ions)</vt:lpstr>
      <vt:lpstr>B7.7 – Factors (Heavy M ions)</vt:lpstr>
      <vt:lpstr>B7.7 – Factors (pH)</vt:lpstr>
      <vt:lpstr>B7.7 – Factors (pH)</vt:lpstr>
      <vt:lpstr>B – Applications of Enzymes</vt:lpstr>
    </vt:vector>
  </TitlesOfParts>
  <Company>Great Barr School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A-Level Chemistry (A1)  ATOMIC STRUCTURE</dc:title>
  <dc:creator>Administration</dc:creator>
  <cp:lastModifiedBy>Brakke</cp:lastModifiedBy>
  <cp:revision>216</cp:revision>
  <dcterms:created xsi:type="dcterms:W3CDTF">2011-01-10T11:27:58Z</dcterms:created>
  <dcterms:modified xsi:type="dcterms:W3CDTF">2011-01-30T19:53:10Z</dcterms:modified>
</cp:coreProperties>
</file>